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3"/>
  </p:notesMasterIdLst>
  <p:sldIdLst>
    <p:sldId id="256" r:id="rId2"/>
    <p:sldId id="327" r:id="rId3"/>
    <p:sldId id="257" r:id="rId4"/>
    <p:sldId id="301" r:id="rId5"/>
    <p:sldId id="306" r:id="rId6"/>
    <p:sldId id="307" r:id="rId7"/>
    <p:sldId id="258" r:id="rId8"/>
    <p:sldId id="302" r:id="rId9"/>
    <p:sldId id="259" r:id="rId10"/>
    <p:sldId id="260" r:id="rId11"/>
    <p:sldId id="308" r:id="rId12"/>
    <p:sldId id="309" r:id="rId13"/>
    <p:sldId id="310" r:id="rId14"/>
    <p:sldId id="320" r:id="rId15"/>
    <p:sldId id="321" r:id="rId16"/>
    <p:sldId id="311" r:id="rId17"/>
    <p:sldId id="312" r:id="rId18"/>
    <p:sldId id="316" r:id="rId19"/>
    <p:sldId id="315" r:id="rId20"/>
    <p:sldId id="317" r:id="rId21"/>
    <p:sldId id="322" r:id="rId22"/>
    <p:sldId id="323" r:id="rId23"/>
    <p:sldId id="318" r:id="rId24"/>
    <p:sldId id="324" r:id="rId25"/>
    <p:sldId id="319" r:id="rId26"/>
    <p:sldId id="325" r:id="rId27"/>
    <p:sldId id="328" r:id="rId28"/>
    <p:sldId id="348" r:id="rId29"/>
    <p:sldId id="330" r:id="rId30"/>
    <p:sldId id="331" r:id="rId31"/>
    <p:sldId id="334" r:id="rId32"/>
    <p:sldId id="335" r:id="rId33"/>
    <p:sldId id="333" r:id="rId34"/>
    <p:sldId id="336" r:id="rId35"/>
    <p:sldId id="337" r:id="rId36"/>
    <p:sldId id="340" r:id="rId37"/>
    <p:sldId id="342" r:id="rId38"/>
    <p:sldId id="344" r:id="rId39"/>
    <p:sldId id="345" r:id="rId40"/>
    <p:sldId id="341" r:id="rId41"/>
    <p:sldId id="346" r:id="rId42"/>
    <p:sldId id="353" r:id="rId43"/>
    <p:sldId id="352" r:id="rId44"/>
    <p:sldId id="329" r:id="rId45"/>
    <p:sldId id="351" r:id="rId46"/>
    <p:sldId id="339" r:id="rId47"/>
    <p:sldId id="338" r:id="rId48"/>
    <p:sldId id="343" r:id="rId49"/>
    <p:sldId id="347" r:id="rId50"/>
    <p:sldId id="349" r:id="rId51"/>
    <p:sldId id="350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1A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24" autoAdjust="0"/>
    <p:restoredTop sz="94660"/>
  </p:normalViewPr>
  <p:slideViewPr>
    <p:cSldViewPr>
      <p:cViewPr varScale="1">
        <p:scale>
          <a:sx n="65" d="100"/>
          <a:sy n="65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56A137-9123-4EDA-AAEF-874A63BE8383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1ED076-E9A9-4F97-8877-B8B3D2C5F8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28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ED076-E9A9-4F97-8877-B8B3D2C5F8FD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74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980728"/>
            <a:ext cx="8286808" cy="971544"/>
          </a:xfrm>
        </p:spPr>
        <p:txBody>
          <a:bodyPr>
            <a:noAutofit/>
          </a:bodyPr>
          <a:lstStyle/>
          <a:p>
            <a:pPr algn="ctr"/>
            <a:r>
              <a:rPr lang="ru-RU" sz="6600" i="1" dirty="0" smtClean="0">
                <a:latin typeface="Calibri" pitchFamily="34" charset="0"/>
              </a:rPr>
              <a:t> </a:t>
            </a:r>
            <a:r>
              <a:rPr lang="ru-RU" sz="4800" i="1" dirty="0" smtClean="0">
                <a:latin typeface="Calibri" pitchFamily="34" charset="0"/>
              </a:rPr>
              <a:t>Путешествие по Франции и Великобритании</a:t>
            </a:r>
            <a:endParaRPr lang="ru-RU" sz="4800" i="1" dirty="0">
              <a:latin typeface="Calibri" pitchFamily="34" charset="0"/>
            </a:endParaRPr>
          </a:p>
        </p:txBody>
      </p:sp>
      <p:pic>
        <p:nvPicPr>
          <p:cNvPr id="4" name="Picture 2" descr="http://cs5936.vk.com/u137110972/-14/x_32a426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996952"/>
            <a:ext cx="3714776" cy="2928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6" descr="http://review-planet.ru/wp-content/uploads/2012/10/%D0%BC%D0%BE%D1%80%D0%B4%D0%B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996952"/>
            <a:ext cx="4013758" cy="292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643306" y="428604"/>
            <a:ext cx="17859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Париж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14338" name="Picture 2" descr="http://www.mosti.ru/wp-content/uploads/2011/12/most-aleksandra-i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000108"/>
            <a:ext cx="3643338" cy="2357455"/>
          </a:xfrm>
          <a:prstGeom prst="rect">
            <a:avLst/>
          </a:prstGeom>
          <a:noFill/>
        </p:spPr>
      </p:pic>
      <p:pic>
        <p:nvPicPr>
          <p:cNvPr id="14340" name="Picture 4" descr="http://www.kuda.ua/lenta/wp-content/images/2011/01/12/a6_89b50df7778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000108"/>
            <a:ext cx="3571900" cy="2357454"/>
          </a:xfrm>
          <a:prstGeom prst="rect">
            <a:avLst/>
          </a:prstGeom>
          <a:noFill/>
        </p:spPr>
      </p:pic>
      <p:pic>
        <p:nvPicPr>
          <p:cNvPr id="14342" name="Picture 6" descr="http://karta.euromag.ru/wp-content/uploads/2012/12/800px-Paris_-_Pont_Alexandre_III_-_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3500438"/>
            <a:ext cx="3571900" cy="2379778"/>
          </a:xfrm>
          <a:prstGeom prst="rect">
            <a:avLst/>
          </a:prstGeom>
          <a:noFill/>
        </p:spPr>
      </p:pic>
      <p:pic>
        <p:nvPicPr>
          <p:cNvPr id="2" name="Picture 2" descr="http://smotra.ru/data/img/users_imgs/8349/sm_users_img-1699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500438"/>
            <a:ext cx="3643338" cy="235745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71472" y="6000768"/>
            <a:ext cx="80724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Calibri" pitchFamily="34" charset="0"/>
              </a:rPr>
              <a:t>Удивительно красивый мост Александра </a:t>
            </a:r>
            <a:r>
              <a:rPr lang="en-US" sz="2000" b="1" i="1" dirty="0" smtClean="0">
                <a:latin typeface="Calibri" pitchFamily="34" charset="0"/>
              </a:rPr>
              <a:t>III</a:t>
            </a:r>
            <a:endParaRPr lang="ru-RU" sz="2000" b="1" i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parisgid.ru/wp-content/uploads/2012/03/m2-394x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214422"/>
            <a:ext cx="3395660" cy="4309213"/>
          </a:xfrm>
          <a:prstGeom prst="rect">
            <a:avLst/>
          </a:prstGeom>
          <a:noFill/>
        </p:spPr>
      </p:pic>
      <p:pic>
        <p:nvPicPr>
          <p:cNvPr id="36868" name="Picture 4" descr="http://www.esosedi.ru/fiber/111424/fit/900x600/most_aleksandra_ii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214422"/>
            <a:ext cx="4300617" cy="285752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28596" y="4714884"/>
            <a:ext cx="45720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atin typeface="Calibri" pitchFamily="34" charset="0"/>
              </a:rPr>
              <a:t>По краям моста на высоких колоннах золотые  крылатые кони</a:t>
            </a:r>
            <a:endParaRPr lang="ru-RU" sz="2000" b="1" i="1" dirty="0">
              <a:latin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8662" y="4143380"/>
            <a:ext cx="35718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400" b="1" i="1" dirty="0" smtClean="0">
                <a:latin typeface="Calibri" pitchFamily="34" charset="0"/>
              </a:rPr>
              <a:t>Мост Александра </a:t>
            </a:r>
            <a:r>
              <a:rPr lang="en-US" sz="1400" b="1" i="1" dirty="0" smtClean="0">
                <a:latin typeface="Calibri" pitchFamily="34" charset="0"/>
              </a:rPr>
              <a:t>III</a:t>
            </a:r>
            <a:endParaRPr lang="ru-RU" sz="1400" b="1" i="1" dirty="0"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43306" y="428604"/>
            <a:ext cx="17859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Париж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1472" y="6000768"/>
            <a:ext cx="80724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Calibri" pitchFamily="34" charset="0"/>
              </a:rPr>
              <a:t>Мост назван в честь русского царя Александра </a:t>
            </a:r>
            <a:r>
              <a:rPr lang="en-US" sz="2000" b="1" i="1" dirty="0" smtClean="0">
                <a:latin typeface="Calibri" pitchFamily="34" charset="0"/>
              </a:rPr>
              <a:t>III</a:t>
            </a:r>
            <a:endParaRPr lang="ru-RU" sz="2000" b="1" i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moscow-info.org/ContentImages/10/294310/img_sour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142984"/>
            <a:ext cx="6643734" cy="442915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42976" y="500042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Символ Парижа -  Эйфелева башня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5857892"/>
            <a:ext cx="80724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i="1" dirty="0" smtClean="0">
                <a:latin typeface="Calibri" pitchFamily="34" charset="0"/>
              </a:rPr>
              <a:t>Эйфелева башня была построена в 1889  году</a:t>
            </a:r>
          </a:p>
          <a:p>
            <a:pPr algn="ctr">
              <a:buNone/>
            </a:pPr>
            <a:r>
              <a:rPr lang="ru-RU" sz="2000" b="1" i="1" dirty="0" smtClean="0">
                <a:latin typeface="Calibri" pitchFamily="34" charset="0"/>
              </a:rPr>
              <a:t>по проекту инженера  А.Г. Эйфеля</a:t>
            </a:r>
            <a:endParaRPr lang="ru-RU" sz="2000" b="1" i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img1.liveinternet.ru/images/foto/b/3/apps/1/978/1978655_eiffel-tower-paris-215498_1024_6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357298"/>
            <a:ext cx="6438617" cy="428628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596" y="500042"/>
            <a:ext cx="80724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i="1" dirty="0" smtClean="0">
                <a:latin typeface="Calibri" pitchFamily="34" charset="0"/>
              </a:rPr>
              <a:t>Эйфелева башня состоит из 15 тысяч металлических деталей. Высота - 321 метр</a:t>
            </a:r>
            <a:endParaRPr lang="ru-RU" sz="2000" b="1" i="1" dirty="0"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6000768"/>
            <a:ext cx="80724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i="1" dirty="0" smtClean="0">
                <a:latin typeface="Calibri" pitchFamily="34" charset="0"/>
              </a:rPr>
              <a:t>На башню можно подняться. Для этого в ней устроены лифты</a:t>
            </a:r>
            <a:endParaRPr lang="ru-RU" sz="2000" b="1" i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caramouch.ru/foto/19-06-2009--03/sca0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71480"/>
            <a:ext cx="3375446" cy="4500594"/>
          </a:xfrm>
          <a:prstGeom prst="rect">
            <a:avLst/>
          </a:prstGeom>
          <a:noFill/>
        </p:spPr>
      </p:pic>
      <p:pic>
        <p:nvPicPr>
          <p:cNvPr id="1028" name="Picture 4" descr="http://scaramouch.ru/foto/19-06-2009--03/sca0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7" y="571479"/>
            <a:ext cx="3375447" cy="450059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57158" y="5500702"/>
            <a:ext cx="83582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2000" b="1" i="1" dirty="0" smtClean="0">
                <a:latin typeface="Calibri" pitchFamily="34" charset="0"/>
              </a:rPr>
              <a:t>Эйфелева башня поначалу вызвала негодование французов, так как она отличалась от других сооружений города. Прошло время, и парижане оценили стройность, легкость и изящество ажурной башни </a:t>
            </a:r>
            <a:endParaRPr lang="ru-RU" sz="2000" b="1" i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scaramouch.ru/foto/19-06-2009--03/sca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428603"/>
            <a:ext cx="4125546" cy="550072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714744" y="6000768"/>
            <a:ext cx="1958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Calibri" pitchFamily="34" charset="0"/>
              </a:rPr>
              <a:t>Эйфелева башня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034" y="6000768"/>
            <a:ext cx="80724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i="1" dirty="0" smtClean="0">
                <a:latin typeface="Calibri" pitchFamily="34" charset="0"/>
              </a:rPr>
              <a:t>Грандиозный парк развлечений</a:t>
            </a:r>
            <a:endParaRPr lang="ru-RU" sz="2000" b="1" i="1" dirty="0"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42976" y="500042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Европейский Диснейленд в Париже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39938" name="Picture 2" descr="http://images.prom.ua/6020810_w640_h640_frantsiyamm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000109"/>
            <a:ext cx="5929354" cy="47434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14678" y="428604"/>
            <a:ext cx="27860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Диснейленд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962" name="Picture 2" descr="http://www.holiday.by/files/blog/c3fde3d7d575f707536039b0635f3be7-thumb-690x1500-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142984"/>
            <a:ext cx="3045079" cy="2286016"/>
          </a:xfrm>
          <a:prstGeom prst="rect">
            <a:avLst/>
          </a:prstGeom>
          <a:noFill/>
        </p:spPr>
      </p:pic>
      <p:pic>
        <p:nvPicPr>
          <p:cNvPr id="40964" name="Picture 4" descr="http://img0.liveinternet.ru/images/attach/c/1/61/572/61572233_1279207452_parisdisneyland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142984"/>
            <a:ext cx="3143272" cy="2360827"/>
          </a:xfrm>
          <a:prstGeom prst="rect">
            <a:avLst/>
          </a:prstGeom>
          <a:noFill/>
        </p:spPr>
      </p:pic>
      <p:pic>
        <p:nvPicPr>
          <p:cNvPr id="40966" name="Picture 6" descr="http://wiki.irkutsk.ru/images/F11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3571876"/>
            <a:ext cx="3000396" cy="2250298"/>
          </a:xfrm>
          <a:prstGeom prst="rect">
            <a:avLst/>
          </a:prstGeom>
          <a:noFill/>
        </p:spPr>
      </p:pic>
      <p:pic>
        <p:nvPicPr>
          <p:cNvPr id="40968" name="Picture 8" descr="http://kurort.idistur.ru/img.php?hid=105808&amp;pid=504871&amp;v=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571876"/>
            <a:ext cx="3143271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0034" y="5857892"/>
            <a:ext cx="80724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i="1" dirty="0" smtClean="0">
                <a:latin typeface="Calibri" pitchFamily="34" charset="0"/>
              </a:rPr>
              <a:t>Недалеко от Парижа находится одно из самых замечательных мест во Франции – город Версаль</a:t>
            </a:r>
            <a:endParaRPr lang="ru-RU" sz="2000" b="1" i="1" dirty="0">
              <a:latin typeface="Calibri" pitchFamily="34" charset="0"/>
            </a:endParaRPr>
          </a:p>
        </p:txBody>
      </p:sp>
      <p:pic>
        <p:nvPicPr>
          <p:cNvPr id="45060" name="Picture 4" descr="http://img-fotki.yandex.ru/get/3911/sirena-s.3/0_47647_f2eebe49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285860"/>
            <a:ext cx="6710417" cy="428628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928662" y="571480"/>
            <a:ext cx="72152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Версаль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http://tonkosti.ru/images/c/c4/%D0%9A%D0%BE%D1%80%D0%BE%D0%BB%D0%B5%D0%B2%D1%81%D0%BA%D0%B8%D0%B9_%D0%B4%D0%B2%D0%BE%D1%80%D0%B5%D1%86_%D0%92%D0%B5%D1%80%D1%81%D0%B0%D0%BB%D1%8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285860"/>
            <a:ext cx="6548672" cy="442915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28728" y="571480"/>
            <a:ext cx="65722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Королевский дворец в Версале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6000768"/>
            <a:ext cx="84296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i="1" dirty="0" smtClean="0">
                <a:latin typeface="Calibri" pitchFamily="34" charset="0"/>
              </a:rPr>
              <a:t>Когда-то здесь была резиденция  французского короля, а сейчас - музей</a:t>
            </a:r>
            <a:endParaRPr lang="ru-RU" sz="2000" b="1" i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hlinkClick r:id="rId2" action="ppaction://hlinksldjump"/>
          </p:cNvPr>
          <p:cNvSpPr/>
          <p:nvPr/>
        </p:nvSpPr>
        <p:spPr>
          <a:xfrm>
            <a:off x="4643438" y="1000108"/>
            <a:ext cx="3643338" cy="135732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Франция</a:t>
            </a:r>
            <a:endParaRPr lang="ru-RU" sz="3600" b="1" i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5" name="Скругленный прямоугольник 4">
            <a:hlinkClick r:id="rId3" action="ppaction://hlinksldjump"/>
          </p:cNvPr>
          <p:cNvSpPr/>
          <p:nvPr/>
        </p:nvSpPr>
        <p:spPr>
          <a:xfrm>
            <a:off x="642910" y="4214818"/>
            <a:ext cx="3857652" cy="128588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Великобритания</a:t>
            </a:r>
            <a:endParaRPr lang="ru-RU" sz="3600" b="1" i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6" name="Picture 4" descr="http://www.miratour.ru/images/france/paris/%D0%B4%D0%B8%D1%81%D0%BD%D0%B5%D0%B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785794"/>
            <a:ext cx="3214710" cy="2587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12" descr="http://www.max-foto.info/sites/default/files/photos/london_8069.jpg?128352806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3143248"/>
            <a:ext cx="3307104" cy="250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2ba2.com/wp-content/uploads/2012/05/Palace-of-Versaille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571480"/>
            <a:ext cx="5549880" cy="521497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500430" y="6000768"/>
            <a:ext cx="2230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Calibri" pitchFamily="34" charset="0"/>
              </a:rPr>
              <a:t>Версальский дворец</a:t>
            </a:r>
            <a:endParaRPr lang="ru-RU" b="1" i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turmir.com/uploads/user_145/France/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785794"/>
            <a:ext cx="7429552" cy="495303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592933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i="1" dirty="0" smtClean="0">
                <a:latin typeface="Calibri" pitchFamily="34" charset="0"/>
              </a:rPr>
              <a:t>В долине реки Луары – самой длинной реки Франции в </a:t>
            </a:r>
            <a:r>
              <a:rPr lang="en-US" b="1" i="1" dirty="0" smtClean="0">
                <a:latin typeface="Calibri" pitchFamily="34" charset="0"/>
              </a:rPr>
              <a:t>XV – XVI </a:t>
            </a:r>
            <a:r>
              <a:rPr lang="ru-RU" b="1" i="1" dirty="0" smtClean="0">
                <a:latin typeface="Calibri" pitchFamily="34" charset="0"/>
              </a:rPr>
              <a:t>вв. были возведены многочисленные замки – резиденции королей, принцев и богатых аристократов</a:t>
            </a:r>
            <a:endParaRPr lang="ru-RU" b="1" i="1" dirty="0"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14744" y="357166"/>
            <a:ext cx="16985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Река Луара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http://upload.wikimedia.org/wikipedia/commons/thumb/7/7c/Ile_de_Nantes.JPG/800px-Ile_de_Nant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71480"/>
            <a:ext cx="7971864" cy="507209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000496" y="6000768"/>
            <a:ext cx="14465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latin typeface="Calibri" pitchFamily="34" charset="0"/>
              </a:rPr>
              <a:t>Река Луара</a:t>
            </a:r>
            <a:endParaRPr lang="ru-RU" sz="2000" b="1" i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5857892"/>
            <a:ext cx="84296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i="1" dirty="0" smtClean="0">
                <a:latin typeface="Calibri" pitchFamily="34" charset="0"/>
              </a:rPr>
              <a:t>Одни замки - неприступные крепости, </a:t>
            </a:r>
          </a:p>
          <a:p>
            <a:pPr algn="ctr">
              <a:buNone/>
            </a:pPr>
            <a:r>
              <a:rPr lang="ru-RU" sz="2000" b="1" i="1" dirty="0" smtClean="0">
                <a:latin typeface="Calibri" pitchFamily="34" charset="0"/>
              </a:rPr>
              <a:t>другие, скорее, назовёшь дворцами</a:t>
            </a:r>
            <a:endParaRPr lang="ru-RU" sz="2000" b="1" i="1" dirty="0">
              <a:latin typeface="Calibri" pitchFamily="34" charset="0"/>
            </a:endParaRPr>
          </a:p>
        </p:txBody>
      </p:sp>
      <p:pic>
        <p:nvPicPr>
          <p:cNvPr id="47106" name="Picture 2" descr="http://phototravelguide.ru/wp-content/uploads/2012/09/anzherskiy-zamok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857232"/>
            <a:ext cx="6970810" cy="485778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857488" y="357166"/>
            <a:ext cx="35004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Анжерский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замок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kolyan.net/uploads/posts/2009-04/1239195035_4738833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642918"/>
            <a:ext cx="7620054" cy="507209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500430" y="6000768"/>
            <a:ext cx="19527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latin typeface="Calibri" pitchFamily="34" charset="0"/>
              </a:rPr>
              <a:t>Замок </a:t>
            </a:r>
            <a:r>
              <a:rPr lang="ru-RU" sz="2000" b="1" i="1" dirty="0" err="1" smtClean="0">
                <a:latin typeface="Calibri" pitchFamily="34" charset="0"/>
              </a:rPr>
              <a:t>Шенонсо</a:t>
            </a:r>
            <a:endParaRPr lang="ru-RU" sz="2000" b="1" i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phototravelguide.ru/wp-content/uploads/2012/09/zamok-ambuaz-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857232"/>
            <a:ext cx="3657626" cy="242889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14348" y="3214686"/>
            <a:ext cx="32861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latin typeface="Calibri" pitchFamily="34" charset="0"/>
              </a:rPr>
              <a:t>Замок </a:t>
            </a:r>
            <a:r>
              <a:rPr lang="ru-RU" sz="1600" b="1" i="1" dirty="0" err="1" smtClean="0">
                <a:latin typeface="Calibri" pitchFamily="34" charset="0"/>
              </a:rPr>
              <a:t>Амбуаз</a:t>
            </a:r>
            <a:endParaRPr lang="ru-RU" sz="1600" b="1" i="1" dirty="0">
              <a:latin typeface="Calibri" pitchFamily="34" charset="0"/>
            </a:endParaRPr>
          </a:p>
        </p:txBody>
      </p:sp>
      <p:pic>
        <p:nvPicPr>
          <p:cNvPr id="3076" name="Picture 4" descr="http://phototravelguide.ru/wp-content/uploads/2012/09/zamok-brissak-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857232"/>
            <a:ext cx="3643338" cy="244217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715008" y="3214686"/>
            <a:ext cx="15011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Calibri" pitchFamily="34" charset="0"/>
              </a:rPr>
              <a:t>Замок </a:t>
            </a:r>
            <a:r>
              <a:rPr lang="ru-RU" sz="1600" b="1" i="1" dirty="0" err="1" smtClean="0">
                <a:latin typeface="Calibri" pitchFamily="34" charset="0"/>
              </a:rPr>
              <a:t>Бриссак</a:t>
            </a:r>
            <a:endParaRPr lang="ru-RU" sz="1600" b="1" i="1" dirty="0">
              <a:latin typeface="Calibri" pitchFamily="34" charset="0"/>
            </a:endParaRPr>
          </a:p>
        </p:txBody>
      </p:sp>
      <p:pic>
        <p:nvPicPr>
          <p:cNvPr id="3078" name="Picture 6" descr="http://phototravelguide.ru/wp-content/uploads/2012/09/zamok-shomon-syur-luar-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571876"/>
            <a:ext cx="3500462" cy="232999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928662" y="5929330"/>
            <a:ext cx="2367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Calibri" pitchFamily="34" charset="0"/>
              </a:rPr>
              <a:t>Замок </a:t>
            </a:r>
            <a:r>
              <a:rPr lang="ru-RU" sz="1600" b="1" i="1" dirty="0" err="1" smtClean="0">
                <a:latin typeface="Calibri" pitchFamily="34" charset="0"/>
              </a:rPr>
              <a:t>Шомон-сюр-Луар</a:t>
            </a:r>
            <a:endParaRPr lang="ru-RU" sz="1600" b="1" i="1" dirty="0">
              <a:latin typeface="Calibri" pitchFamily="34" charset="0"/>
            </a:endParaRPr>
          </a:p>
        </p:txBody>
      </p:sp>
      <p:pic>
        <p:nvPicPr>
          <p:cNvPr id="3080" name="Picture 8" descr="http://phototravelguide.ru/wp-content/uploads/2012/09/zamok-shambor-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7" y="3571876"/>
            <a:ext cx="3525165" cy="235745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143504" y="5929330"/>
            <a:ext cx="3143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i="1" dirty="0" smtClean="0">
                <a:latin typeface="Calibri" pitchFamily="34" charset="0"/>
              </a:rPr>
              <a:t>Замок Шамбор </a:t>
            </a:r>
            <a:endParaRPr lang="ru-RU" sz="1600" b="1" i="1" dirty="0">
              <a:latin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71538" y="357166"/>
            <a:ext cx="70009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Замки на берегу реки Луары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cdni.condenast.co.uk/646x430/k_n/loire_cnt_19nov09_iStock_b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642918"/>
            <a:ext cx="3929090" cy="2643206"/>
          </a:xfrm>
          <a:prstGeom prst="rect">
            <a:avLst/>
          </a:prstGeom>
          <a:noFill/>
        </p:spPr>
      </p:pic>
      <p:pic>
        <p:nvPicPr>
          <p:cNvPr id="40964" name="Picture 4" descr="http://azbyka.ru/forum/blog_attachment.php?attachmentid=3289&amp;thumb=1&amp;d=13191284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429000"/>
            <a:ext cx="3929090" cy="2357454"/>
          </a:xfrm>
          <a:prstGeom prst="rect">
            <a:avLst/>
          </a:prstGeom>
          <a:noFill/>
        </p:spPr>
      </p:pic>
      <p:pic>
        <p:nvPicPr>
          <p:cNvPr id="40968" name="Picture 8" descr="http://club.foto.ru/gallery/images/photo/2003/08/05/1027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429000"/>
            <a:ext cx="3929090" cy="2357454"/>
          </a:xfrm>
          <a:prstGeom prst="rect">
            <a:avLst/>
          </a:prstGeom>
          <a:noFill/>
        </p:spPr>
      </p:pic>
      <p:pic>
        <p:nvPicPr>
          <p:cNvPr id="40972" name="Picture 12" descr="http://www.viajitis.com/wp-content/valle-loir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642918"/>
            <a:ext cx="3968776" cy="264320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000100" y="6000768"/>
            <a:ext cx="72607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latin typeface="Calibri" pitchFamily="34" charset="0"/>
              </a:rPr>
              <a:t>Долину Луары с её замками называют жемчужиной Франции</a:t>
            </a:r>
            <a:endParaRPr lang="ru-RU" sz="2000" b="1" i="1" dirty="0">
              <a:latin typeface="Calibri" pitchFamily="34" charset="0"/>
            </a:endParaRPr>
          </a:p>
        </p:txBody>
      </p:sp>
      <p:sp>
        <p:nvSpPr>
          <p:cNvPr id="12" name="Управляющая кнопка: возврат 11">
            <a:hlinkClick r:id="rId6" action="ppaction://hlinksldjump" highlightClick="1"/>
          </p:cNvPr>
          <p:cNvSpPr/>
          <p:nvPr/>
        </p:nvSpPr>
        <p:spPr>
          <a:xfrm>
            <a:off x="8501090" y="6215082"/>
            <a:ext cx="428628" cy="428628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3429000"/>
            <a:ext cx="3214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ru-RU" b="1" i="1" dirty="0" smtClean="0">
                <a:latin typeface="Calibri" pitchFamily="34" charset="0"/>
              </a:rPr>
              <a:t>Столица - Лондон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7158" y="4071942"/>
            <a:ext cx="27665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Calibri" pitchFamily="34" charset="0"/>
              </a:rPr>
              <a:t>Государственный язык – </a:t>
            </a:r>
          </a:p>
          <a:p>
            <a:r>
              <a:rPr lang="ru-RU" b="1" i="1" dirty="0" smtClean="0">
                <a:latin typeface="Calibri" pitchFamily="34" charset="0"/>
              </a:rPr>
              <a:t>английский</a:t>
            </a:r>
            <a:endParaRPr lang="ru-RU" b="1" i="1" dirty="0">
              <a:latin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7158" y="4929198"/>
            <a:ext cx="3222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i="1" dirty="0" smtClean="0">
                <a:latin typeface="Calibri" pitchFamily="34" charset="0"/>
              </a:rPr>
              <a:t>Глава государства - королева</a:t>
            </a:r>
            <a:endParaRPr lang="ru-RU" b="1" i="1" dirty="0">
              <a:latin typeface="Calibri" pitchFamily="34" charset="0"/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ru-RU" sz="4400" i="1" dirty="0" smtClean="0">
                <a:latin typeface="Calibri" pitchFamily="34" charset="0"/>
              </a:rPr>
              <a:t>Великобритания</a:t>
            </a:r>
            <a:endParaRPr lang="ru-RU" sz="4400" i="1" dirty="0"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86446" y="5286388"/>
            <a:ext cx="8643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Calibri" pitchFamily="34" charset="0"/>
              </a:rPr>
              <a:t>Лондон</a:t>
            </a:r>
            <a:endParaRPr lang="ru-RU" sz="1600" dirty="0"/>
          </a:p>
        </p:txBody>
      </p:sp>
      <p:pic>
        <p:nvPicPr>
          <p:cNvPr id="1026" name="Picture 2" descr="http://flags.ucoz.ru/_ph/1/2/3584861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71612"/>
            <a:ext cx="2857520" cy="1428760"/>
          </a:xfrm>
          <a:prstGeom prst="rect">
            <a:avLst/>
          </a:prstGeom>
          <a:noFill/>
        </p:spPr>
      </p:pic>
      <p:sp>
        <p:nvSpPr>
          <p:cNvPr id="1028" name="AutoShape 4" descr="http://&amp;tcy;&amp;ucy;&amp;rcy;&amp;ycy;-&amp;khcy;&amp;ocy;&amp;rcy;&amp;vcy;&amp;acy;&amp;tcy;&amp;icy;&amp;yacy;.&amp;rcy;&amp;fcy;/uploads/images/horvat_12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://&amp;tcy;&amp;ucy;&amp;rcy;&amp;ycy;-&amp;khcy;&amp;ocy;&amp;rcy;&amp;vcy;&amp;acy;&amp;tcy;&amp;icy;&amp;yacy;.&amp;rcy;&amp;fcy;/uploads/images/horvat_12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://&amp;tcy;&amp;ucy;&amp;rcy;&amp;ycy;-&amp;khcy;&amp;ocy;&amp;rcy;&amp;vcy;&amp;acy;&amp;tcy;&amp;icy;&amp;yacy;.&amp;rcy;&amp;fcy;/uploads/images/horvat_12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://&amp;tcy;&amp;ucy;&amp;rcy;&amp;ycy;-&amp;khcy;&amp;ocy;&amp;rcy;&amp;vcy;&amp;acy;&amp;tcy;&amp;icy;&amp;yacy;.&amp;rcy;&amp;fcy;/uploads/images/horvat_12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http://&amp;tcy;&amp;ucy;&amp;rcy;&amp;ycy;-&amp;khcy;&amp;ocy;&amp;rcy;&amp;vcy;&amp;acy;&amp;tcy;&amp;icy;&amp;yacy;.&amp;rcy;&amp;fcy;/uploads/images/horvat_12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8" name="AutoShape 14" descr="http://&amp;tcy;&amp;ucy;&amp;rcy;&amp;ycy;-&amp;khcy;&amp;ocy;&amp;rcy;&amp;vcy;&amp;acy;&amp;tcy;&amp;icy;&amp;yacy;.&amp;rcy;&amp;fcy;/uploads/images/horvat_12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0" name="AutoShape 16" descr="http://&amp;tcy;&amp;ucy;&amp;rcy;&amp;ycy;-&amp;khcy;&amp;ocy;&amp;rcy;&amp;vcy;&amp;acy;&amp;tcy;&amp;icy;&amp;yacy;.&amp;rcy;&amp;fcy;/uploads/images/horvat_12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2" name="AutoShape 18" descr="http://&amp;tcy;&amp;ucy;&amp;rcy;&amp;ycy;-&amp;khcy;&amp;ocy;&amp;rcy;&amp;vcy;&amp;acy;&amp;tcy;&amp;icy;&amp;yacy;.&amp;rcy;&amp;fcy;/uploads/images/horvat_12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4" name="AutoShape 20" descr="http://&amp;tcy;&amp;ucy;&amp;rcy;&amp;ycy;-&amp;khcy;&amp;ocy;&amp;rcy;&amp;vcy;&amp;acy;&amp;tcy;&amp;icy;&amp;yacy;.&amp;rcy;&amp;fcy;/uploads/images/horvat_12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6" name="Picture 22" descr="http://casterbridgetours.com/images/uploads/tower_of_london_overhe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1571612"/>
            <a:ext cx="4857783" cy="3643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7" y="428604"/>
            <a:ext cx="5591899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57158" y="5857892"/>
            <a:ext cx="84296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Calibri" pitchFamily="34" charset="0"/>
              </a:rPr>
              <a:t>Великобритания - островное государство на севере Европы,</a:t>
            </a:r>
          </a:p>
          <a:p>
            <a:pPr algn="ctr"/>
            <a:r>
              <a:rPr lang="ru-RU" sz="2000" b="1" i="1" dirty="0" smtClean="0">
                <a:latin typeface="Calibri" pitchFamily="34" charset="0"/>
              </a:rPr>
              <a:t> расположено на Британских островах</a:t>
            </a:r>
            <a:endParaRPr lang="ru-RU" sz="2000" b="1" i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 descr="http://&amp;tcy;&amp;ucy;&amp;rcy;&amp;ycy;-&amp;khcy;&amp;ocy;&amp;rcy;&amp;vcy;&amp;acy;&amp;tcy;&amp;icy;&amp;yacy;.&amp;rcy;&amp;fcy;/uploads/images/horvat_12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084" name="AutoShape 4" descr="http://&amp;tcy;&amp;ucy;&amp;rcy;&amp;ycy;-&amp;khcy;&amp;ocy;&amp;rcy;&amp;vcy;&amp;acy;&amp;tcy;&amp;icy;&amp;yacy;.&amp;rcy;&amp;fcy;/uploads/images/horvat_12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086" name="AutoShape 6" descr="http://&amp;tcy;&amp;ucy;&amp;rcy;&amp;ycy;-&amp;khcy;&amp;ocy;&amp;rcy;&amp;vcy;&amp;acy;&amp;tcy;&amp;icy;&amp;yacy;.&amp;rcy;&amp;fcy;/uploads/images/horvat_12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088" name="AutoShape 8" descr="http://&amp;tcy;&amp;ucy;&amp;rcy;&amp;ycy;-&amp;khcy;&amp;ocy;&amp;rcy;&amp;vcy;&amp;acy;&amp;tcy;&amp;icy;&amp;yacy;.&amp;rcy;&amp;fcy;/uploads/images/horvat_12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10" descr="http://picsdesktop.net/cityes/1600x1200/PicsDesktop.net_1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5" y="1142984"/>
            <a:ext cx="6186373" cy="4643470"/>
          </a:xfrm>
          <a:prstGeom prst="rect">
            <a:avLst/>
          </a:prstGeom>
          <a:noFill/>
        </p:spPr>
      </p:pic>
      <p:sp>
        <p:nvSpPr>
          <p:cNvPr id="11" name="Содержимое 2"/>
          <p:cNvSpPr txBox="1">
            <a:spLocks/>
          </p:cNvSpPr>
          <p:nvPr/>
        </p:nvSpPr>
        <p:spPr>
          <a:xfrm>
            <a:off x="1714480" y="5929330"/>
            <a:ext cx="5715040" cy="64294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marL="265176" marR="0" lvl="0" indent="-265176" algn="ctr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Лондон стоит на реке Темзе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8596" y="428604"/>
            <a:ext cx="8286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Достопримечательности Лондона 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3143248"/>
            <a:ext cx="3214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ru-RU" b="1" i="1" dirty="0" smtClean="0">
                <a:latin typeface="Calibri" pitchFamily="34" charset="0"/>
              </a:rPr>
              <a:t>Столица - Париж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28596" y="3929066"/>
            <a:ext cx="27665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Calibri" pitchFamily="34" charset="0"/>
              </a:rPr>
              <a:t>Государственный язык – </a:t>
            </a:r>
          </a:p>
          <a:p>
            <a:r>
              <a:rPr lang="ru-RU" b="1" i="1" dirty="0" smtClean="0">
                <a:latin typeface="Calibri" pitchFamily="34" charset="0"/>
              </a:rPr>
              <a:t>французский</a:t>
            </a:r>
            <a:endParaRPr lang="ru-RU" b="1" i="1" dirty="0">
              <a:latin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7158" y="4929198"/>
            <a:ext cx="340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i="1" dirty="0" smtClean="0">
                <a:latin typeface="Calibri" pitchFamily="34" charset="0"/>
              </a:rPr>
              <a:t>Глава государства - президент</a:t>
            </a:r>
            <a:endParaRPr lang="ru-RU" b="1" i="1" dirty="0">
              <a:latin typeface="Calibri" pitchFamily="34" charset="0"/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ru-RU" sz="4400" i="1" dirty="0" smtClean="0">
                <a:latin typeface="Calibri" pitchFamily="34" charset="0"/>
              </a:rPr>
              <a:t>Франция</a:t>
            </a:r>
            <a:endParaRPr lang="ru-RU" sz="4400" i="1" dirty="0">
              <a:latin typeface="Calibri" pitchFamily="34" charset="0"/>
            </a:endParaRPr>
          </a:p>
        </p:txBody>
      </p:sp>
      <p:pic>
        <p:nvPicPr>
          <p:cNvPr id="25602" name="Picture 2" descr="http://img-fotki.yandex.ru/get/4412/80872316.10/0_136ea2_45c86110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428736"/>
            <a:ext cx="2500330" cy="153145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857884" y="5500702"/>
            <a:ext cx="8114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Calibri" pitchFamily="34" charset="0"/>
              </a:rPr>
              <a:t>Париж</a:t>
            </a:r>
            <a:endParaRPr lang="ru-RU" sz="1600" dirty="0"/>
          </a:p>
        </p:txBody>
      </p:sp>
      <p:pic>
        <p:nvPicPr>
          <p:cNvPr id="25604" name="Picture 4" descr="http://2560x1600.photodesktop.ru/_ph/51/8121915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1428736"/>
            <a:ext cx="4912980" cy="4071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2"/>
          <p:cNvSpPr txBox="1">
            <a:spLocks/>
          </p:cNvSpPr>
          <p:nvPr/>
        </p:nvSpPr>
        <p:spPr>
          <a:xfrm>
            <a:off x="642910" y="5929330"/>
            <a:ext cx="8072494" cy="64294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marL="265176" marR="0" lvl="0" indent="-265176" algn="ctr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В Букингемском</a:t>
            </a:r>
            <a:r>
              <a:rPr kumimoji="0" lang="ru-RU" sz="20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дворце живёт королевская семья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47110" name="Picture 6" descr="http://review-planet.ru/wp-content/uploads/2012/10/%D0%BC%D0%BE%D1%80%D0%B4%D0%B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071546"/>
            <a:ext cx="7143800" cy="469807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28596" y="500042"/>
            <a:ext cx="8286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Букингемский дворец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7158" y="428604"/>
            <a:ext cx="8286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Букингемский дворец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48132" name="Picture 4" descr="http://review-planet.ru/wp-content/uploads/2012/10/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000108"/>
            <a:ext cx="6381795" cy="478634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585789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Calibri" pitchFamily="34" charset="0"/>
              </a:rPr>
              <a:t>Букингемский дворец охраняется Придворным дивизионом, в состав которого входят: Королевский конногвардейский полк и гвардейская пехота</a:t>
            </a:r>
            <a:endParaRPr lang="ru-RU" sz="2000" b="1" i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webmandry.com/images/stories/2012/11/bukinggem/bukinggem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928670"/>
            <a:ext cx="7250881" cy="483737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034" y="428604"/>
            <a:ext cx="8286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Букингемский дворец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5857892"/>
            <a:ext cx="8858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Calibri" pitchFamily="34" charset="0"/>
              </a:rPr>
              <a:t>Каждый день многочисленные туристы собираются посмотреть, как происходит торжественная смена караула</a:t>
            </a:r>
            <a:endParaRPr lang="ru-RU" sz="2000" b="1" i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5857892"/>
            <a:ext cx="85725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i="1" dirty="0" smtClean="0">
                <a:latin typeface="Calibri" pitchFamily="34" charset="0"/>
              </a:rPr>
              <a:t>Более 50 000 человек ежегодно посещают Букингемский дворец в качестве официально приглашенных гостей на банкеты</a:t>
            </a:r>
            <a:r>
              <a:rPr lang="ru-RU" sz="1900" b="1" i="1" smtClean="0">
                <a:latin typeface="Calibri" pitchFamily="34" charset="0"/>
              </a:rPr>
              <a:t>, обеды </a:t>
            </a:r>
            <a:r>
              <a:rPr lang="ru-RU" sz="1900" b="1" i="1" dirty="0" smtClean="0">
                <a:latin typeface="Calibri" pitchFamily="34" charset="0"/>
              </a:rPr>
              <a:t>или Королевские приемы в саду </a:t>
            </a:r>
            <a:r>
              <a:rPr lang="ru-RU" sz="2000" b="1" i="1" dirty="0" smtClean="0">
                <a:latin typeface="Calibri" pitchFamily="34" charset="0"/>
              </a:rPr>
              <a:t/>
            </a:r>
            <a:br>
              <a:rPr lang="ru-RU" sz="2000" b="1" i="1" dirty="0" smtClean="0">
                <a:latin typeface="Calibri" pitchFamily="34" charset="0"/>
              </a:rPr>
            </a:br>
            <a:endParaRPr lang="ru-RU" sz="2000" b="1" i="1" dirty="0">
              <a:latin typeface="Calibri" pitchFamily="34" charset="0"/>
            </a:endParaRPr>
          </a:p>
        </p:txBody>
      </p:sp>
      <p:pic>
        <p:nvPicPr>
          <p:cNvPr id="49154" name="Picture 2" descr="http://phototravelguide.ru/wp-content/uploads/2011/09/bukingemskij-dvorec-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857232"/>
            <a:ext cx="3649040" cy="2428892"/>
          </a:xfrm>
          <a:prstGeom prst="rect">
            <a:avLst/>
          </a:prstGeom>
          <a:noFill/>
        </p:spPr>
      </p:pic>
      <p:pic>
        <p:nvPicPr>
          <p:cNvPr id="49156" name="Picture 4" descr="http://phototravelguide.ru/wp-content/uploads/2011/09/bukingemskij-dvorec-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857232"/>
            <a:ext cx="3649039" cy="2428892"/>
          </a:xfrm>
          <a:prstGeom prst="rect">
            <a:avLst/>
          </a:prstGeom>
          <a:noFill/>
        </p:spPr>
      </p:pic>
      <p:pic>
        <p:nvPicPr>
          <p:cNvPr id="49158" name="Picture 6" descr="http://phototravelguide.ru/wp-content/uploads/2011/09/bukingemskij-dvorec-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429000"/>
            <a:ext cx="3643338" cy="2425097"/>
          </a:xfrm>
          <a:prstGeom prst="rect">
            <a:avLst/>
          </a:prstGeom>
          <a:noFill/>
        </p:spPr>
      </p:pic>
      <p:pic>
        <p:nvPicPr>
          <p:cNvPr id="49160" name="Picture 8" descr="http://phototravelguide.ru/wp-content/uploads/2011/09/bukingemskij-dvorec-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429000"/>
            <a:ext cx="3643338" cy="2425097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28596" y="285728"/>
            <a:ext cx="8286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Букингемский дворец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review-planet.ru/wp-content/uploads/2012/10/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928670"/>
            <a:ext cx="7572428" cy="473817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596" y="357166"/>
            <a:ext cx="8286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Букингемский дворец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5857892"/>
            <a:ext cx="8858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Calibri" pitchFamily="34" charset="0"/>
              </a:rPr>
              <a:t>Внутри двора Букингемского дворца расположен пруд. </a:t>
            </a:r>
          </a:p>
          <a:p>
            <a:pPr algn="ctr"/>
            <a:r>
              <a:rPr lang="ru-RU" sz="2000" b="1" i="1" dirty="0" smtClean="0">
                <a:latin typeface="Calibri" pitchFamily="34" charset="0"/>
              </a:rPr>
              <a:t>Пруд питается от реки Серпантин</a:t>
            </a:r>
            <a:endParaRPr lang="ru-RU" sz="2000" b="1" i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www.max-foto.info/sites/default/files/photos/london_7239.jpg?128352759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071546"/>
            <a:ext cx="6858048" cy="457203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596" y="500042"/>
            <a:ext cx="8286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Парламент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6000768"/>
            <a:ext cx="85725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Calibri" pitchFamily="34" charset="0"/>
              </a:rPr>
              <a:t>На набережной Темзы стоит красивое здание Парламента</a:t>
            </a:r>
            <a:endParaRPr lang="ru-RU" sz="2000" b="1" i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29124" y="1142984"/>
            <a:ext cx="41434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Calibri" pitchFamily="34" charset="0"/>
              </a:rPr>
              <a:t>Здание Парламента включает в себя более 1 100 помещений, несколько больших залов для заседаний, более сотни лестниц, а также около пяти километров коридоров</a:t>
            </a:r>
            <a:endParaRPr lang="ru-RU" b="1" i="1" dirty="0">
              <a:latin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428604"/>
            <a:ext cx="8286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Парламент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58374" name="Picture 6" descr="http://img-fotki.yandex.ru/get/4308/ant-polja.11/0_31665_c25c36dd_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071546"/>
            <a:ext cx="3214710" cy="2477898"/>
          </a:xfrm>
          <a:prstGeom prst="rect">
            <a:avLst/>
          </a:prstGeom>
          <a:noFill/>
        </p:spPr>
      </p:pic>
      <p:pic>
        <p:nvPicPr>
          <p:cNvPr id="58376" name="Picture 8" descr="http://namonitore.ru/uploads/catalog/towns/angliya_parlament_1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643314"/>
            <a:ext cx="3214710" cy="2214578"/>
          </a:xfrm>
          <a:prstGeom prst="rect">
            <a:avLst/>
          </a:prstGeom>
          <a:noFill/>
        </p:spPr>
      </p:pic>
      <p:pic>
        <p:nvPicPr>
          <p:cNvPr id="58382" name="Picture 14" descr="http://www.bbc.co.uk/radio4/womanshour/01/media/palace-of-westminst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000372"/>
            <a:ext cx="4143404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http://www.anypics.ru/pic/201210/1152x864/anypics.ru-71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928670"/>
            <a:ext cx="6572296" cy="493314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28596" y="357166"/>
            <a:ext cx="8286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Парламент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abali.ru/_d/big-ben1280x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928670"/>
            <a:ext cx="7655109" cy="478634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28596" y="428604"/>
            <a:ext cx="8286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Парламент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857892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i="1" dirty="0" smtClean="0">
                <a:latin typeface="Calibri" pitchFamily="34" charset="0"/>
              </a:rPr>
              <a:t>В здании Парламента три главных башни: самая высокая – башня Виктории, центральная башня и башня Елизаветы, всемирно известная, как </a:t>
            </a:r>
            <a:r>
              <a:rPr lang="ru-RU" sz="1900" b="1" i="1" dirty="0" err="1" smtClean="0">
                <a:latin typeface="Calibri" pitchFamily="34" charset="0"/>
              </a:rPr>
              <a:t>Биг</a:t>
            </a:r>
            <a:r>
              <a:rPr lang="ru-RU" sz="1900" b="1" i="1" dirty="0" smtClean="0">
                <a:latin typeface="Calibri" pitchFamily="34" charset="0"/>
              </a:rPr>
              <a:t> Бен</a:t>
            </a:r>
            <a:endParaRPr lang="ru-RU" sz="1900" b="1" i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www.jpegwallpapers.com/images/wallpapers/Big-tower-clock-34406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928670"/>
            <a:ext cx="3214710" cy="2359330"/>
          </a:xfrm>
          <a:prstGeom prst="rect">
            <a:avLst/>
          </a:prstGeom>
          <a:noFill/>
        </p:spPr>
      </p:pic>
      <p:pic>
        <p:nvPicPr>
          <p:cNvPr id="62468" name="Picture 4" descr="http://www.latviesiem.co.uk/box/news/592.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3376795"/>
            <a:ext cx="3214710" cy="2349211"/>
          </a:xfrm>
          <a:prstGeom prst="rect">
            <a:avLst/>
          </a:prstGeom>
          <a:noFill/>
        </p:spPr>
      </p:pic>
      <p:pic>
        <p:nvPicPr>
          <p:cNvPr id="62470" name="Picture 6" descr="http://pro-vidnoe.ru/files/310/images/London_032_b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928670"/>
            <a:ext cx="3655490" cy="488174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28596" y="357166"/>
            <a:ext cx="8286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Башня с часами </a:t>
            </a:r>
            <a:r>
              <a:rPr lang="ru-RU" sz="3200" b="1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Биг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Бен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5857892"/>
            <a:ext cx="85725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Calibri" pitchFamily="34" charset="0"/>
              </a:rPr>
              <a:t>У часов четыре циферблата. </a:t>
            </a:r>
          </a:p>
          <a:p>
            <a:pPr algn="ctr"/>
            <a:r>
              <a:rPr lang="ru-RU" sz="2000" b="1" i="1" dirty="0" smtClean="0">
                <a:latin typeface="Calibri" pitchFamily="34" charset="0"/>
              </a:rPr>
              <a:t>Длина минутных стрелок превышает 4 метра</a:t>
            </a:r>
            <a:endParaRPr lang="ru-RU" sz="2000" b="1" i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7" y="428604"/>
            <a:ext cx="5591899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85720" y="5929330"/>
            <a:ext cx="8429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Calibri" pitchFamily="34" charset="0"/>
              </a:rPr>
              <a:t>Франция протянулась с севера на юг через всю Европу – от Северного до Средиземного моря. Люди в этих краях поселились около миллиона лет назад</a:t>
            </a:r>
            <a:endParaRPr lang="ru-RU" b="1" i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5857892"/>
            <a:ext cx="84296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Calibri" pitchFamily="34" charset="0"/>
              </a:rPr>
              <a:t>Подняться на башню </a:t>
            </a:r>
            <a:r>
              <a:rPr lang="ru-RU" sz="2000" b="1" i="1" dirty="0" err="1" smtClean="0">
                <a:latin typeface="Calibri" pitchFamily="34" charset="0"/>
              </a:rPr>
              <a:t>Биг</a:t>
            </a:r>
            <a:r>
              <a:rPr lang="ru-RU" sz="2000" b="1" i="1" dirty="0" smtClean="0">
                <a:latin typeface="Calibri" pitchFamily="34" charset="0"/>
              </a:rPr>
              <a:t> Бен могут только подданные Ее Величества, имеющие британский паспорт. Туристам вход туда воспрещен</a:t>
            </a:r>
            <a:endParaRPr lang="ru-RU" sz="2000" b="1" i="1" dirty="0">
              <a:latin typeface="Calibri" pitchFamily="34" charset="0"/>
            </a:endParaRPr>
          </a:p>
        </p:txBody>
      </p:sp>
      <p:pic>
        <p:nvPicPr>
          <p:cNvPr id="5" name="Picture 2" descr="http://i99.beon.ru/www.holidaym.ru/mel/england/london_thames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000108"/>
            <a:ext cx="6405607" cy="480420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28596" y="428604"/>
            <a:ext cx="8286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Парламент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www.oostmarkt.ru/uploads/images/800px-001SFEC_TOWER_OF_LONDON-2007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000108"/>
            <a:ext cx="7072362" cy="466436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596" y="428604"/>
            <a:ext cx="8286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Крепость Тауэр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5857892"/>
            <a:ext cx="85725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000" b="1" i="1" dirty="0" smtClean="0">
                <a:latin typeface="Calibri" pitchFamily="34" charset="0"/>
              </a:rPr>
              <a:t>Это очень красивая крепость,</a:t>
            </a:r>
          </a:p>
          <a:p>
            <a:pPr lvl="1" algn="ctr"/>
            <a:r>
              <a:rPr lang="ru-RU" sz="2000" b="1" i="1" dirty="0" smtClean="0">
                <a:latin typeface="Calibri" pitchFamily="34" charset="0"/>
              </a:rPr>
              <a:t> которая находится на северном берегу реки Темза </a:t>
            </a:r>
            <a:endParaRPr lang="ru-RU" sz="2000" b="1" i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034" y="5572140"/>
            <a:ext cx="83582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Calibri" pitchFamily="34" charset="0"/>
              </a:rPr>
              <a:t>Лондонский Тауэр - это резиденция королей, самая страшная тюрьма Англии, крепость, возведенная для обороны города, монетный двор, королевский арсенал и даже царский зверинец</a:t>
            </a:r>
            <a:endParaRPr lang="ru-RU" sz="2000" b="1" i="1" dirty="0">
              <a:latin typeface="Calibri" pitchFamily="34" charset="0"/>
            </a:endParaRPr>
          </a:p>
        </p:txBody>
      </p:sp>
      <p:pic>
        <p:nvPicPr>
          <p:cNvPr id="1026" name="Picture 2" descr="http://www.factbook.org/wikipedia/en/media/0/0d/toweroflond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089406"/>
            <a:ext cx="6000792" cy="450059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28596" y="428604"/>
            <a:ext cx="8286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Крепость Тауэр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00562" y="1571612"/>
            <a:ext cx="414340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atin typeface="Calibri" pitchFamily="34" charset="0"/>
              </a:rPr>
              <a:t>В настоящее время основные здания Тауэра — музей и оружейная палата, где хранятся сокровища британской короны. Крепость официально продолжает считаться одной из королевских резиденций. В Тауэре имеется также ряд частных квартир, в которых проживает  обслуживающий персонал и высокие гости</a:t>
            </a:r>
            <a:endParaRPr lang="ru-RU" sz="2000" b="1" i="1" dirty="0">
              <a:latin typeface="Calibri" pitchFamily="34" charset="0"/>
            </a:endParaRPr>
          </a:p>
        </p:txBody>
      </p:sp>
      <p:pic>
        <p:nvPicPr>
          <p:cNvPr id="2050" name="Picture 2" descr="http://open-tour.ru/images/0_1d05c_61a7fb00_XLtauerlondon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00042"/>
            <a:ext cx="3524274" cy="2643206"/>
          </a:xfrm>
          <a:prstGeom prst="rect">
            <a:avLst/>
          </a:prstGeom>
          <a:noFill/>
        </p:spPr>
      </p:pic>
      <p:pic>
        <p:nvPicPr>
          <p:cNvPr id="2052" name="Picture 4" descr="http://topuzz.com/upload/img/puzzle/puzzle_4033567f3730fe5aa023419ea36d414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3" y="3214686"/>
            <a:ext cx="3524275" cy="264320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29058" y="642918"/>
            <a:ext cx="47149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Крепость Тауэр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desktopwallpapers.org.ua/pic/201110/800x480/desktopwallpapers.org.ua-62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00108"/>
            <a:ext cx="7858180" cy="471490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596" y="428604"/>
            <a:ext cx="8286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Тауэрский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мост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5857892"/>
            <a:ext cx="84296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000" b="1" i="1" dirty="0" err="1" smtClean="0">
                <a:latin typeface="Calibri" pitchFamily="34" charset="0"/>
              </a:rPr>
              <a:t>Тауэрский</a:t>
            </a:r>
            <a:r>
              <a:rPr lang="ru-RU" sz="2000" b="1" i="1" dirty="0" smtClean="0">
                <a:latin typeface="Calibri" pitchFamily="34" charset="0"/>
              </a:rPr>
              <a:t> мост - самый знаменитый мост Лондона,</a:t>
            </a:r>
          </a:p>
          <a:p>
            <a:pPr lvl="1" algn="ctr"/>
            <a:r>
              <a:rPr lang="ru-RU" sz="2000" b="1" i="1" dirty="0" smtClean="0">
                <a:latin typeface="Calibri" pitchFamily="34" charset="0"/>
              </a:rPr>
              <a:t>  один из символов города</a:t>
            </a:r>
            <a:endParaRPr lang="ru-RU" sz="2000" b="1" i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28596" y="428604"/>
            <a:ext cx="8286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Тауэрский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мост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000108"/>
            <a:ext cx="6286544" cy="4674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85720" y="5857892"/>
            <a:ext cx="85725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err="1" smtClean="0">
                <a:latin typeface="Calibri" pitchFamily="34" charset="0"/>
              </a:rPr>
              <a:t>Тауэрский</a:t>
            </a:r>
            <a:r>
              <a:rPr lang="ru-RU" sz="2000" b="1" i="1" dirty="0" smtClean="0">
                <a:latin typeface="Calibri" pitchFamily="34" charset="0"/>
              </a:rPr>
              <a:t> мост- это разводной мост в центре Лондона. Он сооружен на реке Темзе около крепости Лондонский Тауэр </a:t>
            </a:r>
            <a:endParaRPr lang="ru-RU" sz="2000" b="1" i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14810" y="3643314"/>
            <a:ext cx="44291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atin typeface="Calibri" pitchFamily="34" charset="0"/>
              </a:rPr>
              <a:t>Мост имеет необычный, легко запоминающийся и узнаваемый внешний вид: на массивных речных опорах стоят две готические башни, соединённые разводными пролётами и двумя высотными пешеходными галереями</a:t>
            </a:r>
            <a:endParaRPr lang="ru-RU" sz="2000" b="1" i="1" dirty="0">
              <a:latin typeface="Calibri" pitchFamily="34" charset="0"/>
            </a:endParaRPr>
          </a:p>
        </p:txBody>
      </p:sp>
      <p:pic>
        <p:nvPicPr>
          <p:cNvPr id="55298" name="Picture 2" descr="http://www.max-foto.info/sites/default/files/photos/london_8048.jpg?1283528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857232"/>
            <a:ext cx="4214842" cy="280989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4282" y="6072206"/>
            <a:ext cx="89297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atin typeface="Calibri" pitchFamily="34" charset="0"/>
              </a:rPr>
              <a:t>Выкрашен мост в белый, синий и красный - цвета государственного флага</a:t>
            </a:r>
            <a:endParaRPr lang="ru-RU" sz="2000" b="1" i="1" dirty="0">
              <a:latin typeface="Calibri" pitchFamily="34" charset="0"/>
            </a:endParaRPr>
          </a:p>
        </p:txBody>
      </p:sp>
      <p:pic>
        <p:nvPicPr>
          <p:cNvPr id="55300" name="Picture 4" descr="http://essential-architecture.com/LO/043-Tower-bridge-south-vi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643050"/>
            <a:ext cx="3500462" cy="407196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642918"/>
            <a:ext cx="45720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Тауэрский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мост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www.max-foto.info/sites/default/files/photos/london_7284.jpg?12835278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071546"/>
            <a:ext cx="6143668" cy="42307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596" y="500042"/>
            <a:ext cx="8286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Фонтан на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Трафальгарской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площади в Лондоне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5572140"/>
            <a:ext cx="85011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err="1" smtClean="0">
                <a:latin typeface="Calibri" pitchFamily="34" charset="0"/>
              </a:rPr>
              <a:t>Трафальгарская</a:t>
            </a:r>
            <a:r>
              <a:rPr lang="ru-RU" sz="2000" b="1" i="1" dirty="0" smtClean="0">
                <a:latin typeface="Calibri" pitchFamily="34" charset="0"/>
              </a:rPr>
              <a:t> площадь - одно из самых знаменитых мест города Лондона . Здесь расположена Национальная галерея – главная картинная галерея Великобритании</a:t>
            </a:r>
            <a:endParaRPr lang="ru-RU" sz="2000" b="1" i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www.max-foto.info/sites/default/files/photos/egham__6120.jpg?12835532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071546"/>
            <a:ext cx="6572296" cy="438153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034" y="500042"/>
            <a:ext cx="80010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Университет в </a:t>
            </a:r>
            <a:r>
              <a:rPr lang="ru-RU" sz="3200" b="1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Эгеме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5572140"/>
            <a:ext cx="85725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Calibri" pitchFamily="34" charset="0"/>
              </a:rPr>
              <a:t>Англичане любят использовать старинные дворцы в качестве учебных заведений или музеев. Так получилось и в маленьком городке </a:t>
            </a:r>
            <a:r>
              <a:rPr lang="ru-RU" sz="2000" b="1" i="1" dirty="0" err="1" smtClean="0">
                <a:latin typeface="Calibri" pitchFamily="34" charset="0"/>
              </a:rPr>
              <a:t>Egham</a:t>
            </a:r>
            <a:r>
              <a:rPr lang="ru-RU" sz="2000" b="1" i="1" dirty="0" smtClean="0">
                <a:latin typeface="Calibri" pitchFamily="34" charset="0"/>
              </a:rPr>
              <a:t>, видимо когда-то выросшем вокруг этого дворца</a:t>
            </a:r>
            <a:endParaRPr lang="ru-RU" sz="2000" b="1" i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cs3.a5.ru/media/9b/21/e2/512_9b21e27bcf96edfc56a0247d819525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928670"/>
            <a:ext cx="3944261" cy="471488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20" y="5842337"/>
            <a:ext cx="85725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Calibri" pitchFamily="34" charset="0"/>
              </a:rPr>
              <a:t>Великобритания делится на четыре большие области: </a:t>
            </a:r>
          </a:p>
          <a:p>
            <a:pPr algn="ctr"/>
            <a:r>
              <a:rPr lang="ru-RU" sz="2000" b="1" i="1" dirty="0" smtClean="0">
                <a:latin typeface="Calibri" pitchFamily="34" charset="0"/>
              </a:rPr>
              <a:t>Англия, Шотландия, Уэльс, Северная Ирландия</a:t>
            </a:r>
            <a:endParaRPr lang="ru-RU" sz="2000" b="1" i="1" dirty="0"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357166"/>
            <a:ext cx="8286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Великобритания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sia-discovery.nursat.kz/imgGER/sena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71480"/>
            <a:ext cx="3217728" cy="2571768"/>
          </a:xfrm>
          <a:prstGeom prst="rect">
            <a:avLst/>
          </a:prstGeom>
          <a:noFill/>
        </p:spPr>
      </p:pic>
      <p:pic>
        <p:nvPicPr>
          <p:cNvPr id="34818" name="Picture 2" descr="http://www.france-travel-photos.com/admin/photos/6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1428736"/>
            <a:ext cx="4476781" cy="3357586"/>
          </a:xfrm>
          <a:prstGeom prst="rect">
            <a:avLst/>
          </a:prstGeom>
          <a:noFill/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3428960" y="5143512"/>
            <a:ext cx="5715040" cy="826946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marL="265176" marR="0" lvl="0" indent="-265176" algn="ctr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Париж стоит на берегу реки Сены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43504" y="571480"/>
            <a:ext cx="23574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Париж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9458" name="Picture 2" descr="http://s001.radikal.ru/i195/1102/88/e5af6e33e1a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286124"/>
            <a:ext cx="3238523" cy="2428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club.itdrom.com/files/blog/hi-tech/2787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071546"/>
            <a:ext cx="7500990" cy="448184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20" y="5572140"/>
            <a:ext cx="85725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Calibri" pitchFamily="34" charset="0"/>
              </a:rPr>
              <a:t>Великобританию отделяет от Франции пролив Ла-Манш. Под ним расположен длинный тоннель, по которому можно попасть из одной страны в другую</a:t>
            </a:r>
            <a:endParaRPr lang="ru-RU" sz="2000" b="1" i="1" dirty="0"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428604"/>
            <a:ext cx="8286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Пролив Ла-Манш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6000768"/>
            <a:ext cx="8501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Calibri" pitchFamily="34" charset="0"/>
              </a:rPr>
              <a:t>Железнодорожный тоннель под проливом Ла-Манш</a:t>
            </a:r>
            <a:endParaRPr lang="ru-RU" b="1" i="1" dirty="0">
              <a:latin typeface="Calibri" pitchFamily="34" charset="0"/>
            </a:endParaRPr>
          </a:p>
        </p:txBody>
      </p:sp>
      <p:pic>
        <p:nvPicPr>
          <p:cNvPr id="67586" name="Picture 2" descr="http://100dorog.ru/upload/contents/434/2007-06-26_023631_PH029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71546"/>
            <a:ext cx="4857784" cy="448410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28596" y="428604"/>
            <a:ext cx="8286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Тоннель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67588" name="Picture 4" descr="http://review-planet.ru/wp-content/uploads/2011/11/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3" y="1071546"/>
            <a:ext cx="3076717" cy="4500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bogoslov.ru/data/2012/02/27/1236504052/2notre-dame-paris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000108"/>
            <a:ext cx="3137914" cy="4648762"/>
          </a:xfrm>
          <a:prstGeom prst="rect">
            <a:avLst/>
          </a:prstGeom>
          <a:noFill/>
        </p:spPr>
      </p:pic>
      <p:pic>
        <p:nvPicPr>
          <p:cNvPr id="35844" name="Picture 4" descr="http://img-fotki.yandex.ru/get/3803/omyworld.4/0_2a5db_364e2e50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1000108"/>
            <a:ext cx="4671931" cy="3500462"/>
          </a:xfrm>
          <a:prstGeom prst="rect">
            <a:avLst/>
          </a:prstGeom>
          <a:noFill/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214282" y="6000768"/>
            <a:ext cx="8715404" cy="714404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marL="265176" marR="0" lvl="0" indent="-265176" algn="ctr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Собор Парижской Богоматери стоит на острове в центре Парижа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00496" y="500063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65176" lvl="0" indent="-265176" algn="ctr">
              <a:spcBef>
                <a:spcPts val="250"/>
              </a:spcBef>
              <a:buClr>
                <a:schemeClr val="accent1"/>
              </a:buClr>
              <a:buSzPct val="80000"/>
              <a:defRPr/>
            </a:pPr>
            <a:r>
              <a:rPr lang="ru-RU" sz="1600" b="1" i="1" dirty="0" smtClean="0">
                <a:latin typeface="Calibri" pitchFamily="34" charset="0"/>
              </a:rPr>
              <a:t>Собор Парижской Богоматери 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42910" y="428604"/>
            <a:ext cx="79295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76" lvl="0" indent="-265176" algn="ctr">
              <a:spcBef>
                <a:spcPts val="250"/>
              </a:spcBef>
              <a:buClr>
                <a:schemeClr val="accent1"/>
              </a:buClr>
              <a:buSzPct val="80000"/>
              <a:defRPr/>
            </a:pPr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Достопримечательности Парижа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28992" y="500042"/>
            <a:ext cx="23574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Париж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7410" name="Picture 2" descr="http://www.bigtravel.ro/img_prima_circuit/9162circuit_2011_franta__d__benelux__d__germania_14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142984"/>
            <a:ext cx="6429420" cy="4122866"/>
          </a:xfrm>
          <a:prstGeom prst="rect">
            <a:avLst/>
          </a:prstGeom>
          <a:noFill/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500034" y="5786454"/>
            <a:ext cx="8141046" cy="826946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marL="265176" marR="0" lvl="0" indent="-265176" algn="ctr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Лувр – один из крупнейших художественных музеев мира. </a:t>
            </a:r>
          </a:p>
          <a:p>
            <a:pPr marL="265176" marR="0" lvl="0" indent="-265176" algn="ctr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В </a:t>
            </a:r>
            <a:r>
              <a:rPr lang="ru-RU" sz="2000" b="1" i="1" dirty="0" smtClean="0">
                <a:latin typeface="Calibri" pitchFamily="34" charset="0"/>
              </a:rPr>
              <a:t>Лувре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огромное количество картин</a:t>
            </a:r>
            <a:r>
              <a:rPr kumimoji="0" lang="ru-RU" sz="20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и скульптур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86116" y="5286388"/>
            <a:ext cx="23574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latin typeface="Calibri" pitchFamily="34" charset="0"/>
              </a:rPr>
              <a:t>Лувр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00694" y="1428736"/>
            <a:ext cx="2286016" cy="71438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Лувр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16388" name="Picture 4" descr="http://www.whitemouse.ru/photo/paris/louvre/image_1743_v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1063" y="2928934"/>
            <a:ext cx="3810027" cy="2857521"/>
          </a:xfrm>
          <a:prstGeom prst="rect">
            <a:avLst/>
          </a:prstGeom>
          <a:noFill/>
        </p:spPr>
      </p:pic>
      <p:pic>
        <p:nvPicPr>
          <p:cNvPr id="16390" name="Picture 6" descr="http://img1.liveinternet.ru/images/foto/b/3/156/2933156/f_171114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571480"/>
            <a:ext cx="4082980" cy="3071834"/>
          </a:xfrm>
          <a:prstGeom prst="rect">
            <a:avLst/>
          </a:prstGeom>
          <a:noFill/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357158" y="4071942"/>
            <a:ext cx="4429156" cy="1285884"/>
          </a:xfrm>
          <a:prstGeom prst="rect">
            <a:avLst/>
          </a:prstGeom>
        </p:spPr>
        <p:txBody>
          <a:bodyPr vert="horz" lIns="182880" tIns="91440">
            <a:normAutofit lnSpcReduction="10000"/>
          </a:bodyPr>
          <a:lstStyle/>
          <a:p>
            <a:pPr marL="265176" marR="0" lvl="0" indent="-265176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 Музей размещается в большом старинном</a:t>
            </a:r>
            <a:r>
              <a:rPr kumimoji="0" lang="ru-RU" sz="20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дворце. Вход его украшен современной стеклянной пирамидой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5786430"/>
            <a:ext cx="8286776" cy="107157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i="1" dirty="0" smtClean="0">
                <a:latin typeface="Calibri" pitchFamily="34" charset="0"/>
              </a:rPr>
              <a:t>     Самая известная в Лувре картина – «Джоконда» великого итальянского художника  Леонардо да Винчи</a:t>
            </a:r>
            <a:endParaRPr lang="ru-RU" sz="2000" b="1" i="1" dirty="0">
              <a:latin typeface="Calibri" pitchFamily="34" charset="0"/>
            </a:endParaRPr>
          </a:p>
        </p:txBody>
      </p:sp>
      <p:pic>
        <p:nvPicPr>
          <p:cNvPr id="15362" name="Picture 2" descr="http://i056.radikal.ru/1012/3f/6491a18da2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500042"/>
            <a:ext cx="3959002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1497</TotalTime>
  <Words>761</Words>
  <Application>Microsoft Office PowerPoint</Application>
  <PresentationFormat>Экран (4:3)</PresentationFormat>
  <Paragraphs>116</Paragraphs>
  <Slides>51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Аспект</vt:lpstr>
      <vt:lpstr> Путешествие по Франции и Великобритании</vt:lpstr>
      <vt:lpstr>Презентация PowerPoint</vt:lpstr>
      <vt:lpstr>Франция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Великобритания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 по Франции и Великобритании</dc:title>
  <dc:creator>Валова Н.Н.</dc:creator>
  <cp:lastModifiedBy>Хайбат</cp:lastModifiedBy>
  <cp:revision>319</cp:revision>
  <dcterms:modified xsi:type="dcterms:W3CDTF">2018-04-04T21:19:09Z</dcterms:modified>
  <cp:category>Окружающий мир 3 класс</cp:category>
</cp:coreProperties>
</file>