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8" r:id="rId3"/>
    <p:sldMasterId id="2147483738" r:id="rId4"/>
    <p:sldMasterId id="2147483762" r:id="rId5"/>
  </p:sldMasterIdLst>
  <p:notesMasterIdLst>
    <p:notesMasterId r:id="rId39"/>
  </p:notesMasterIdLst>
  <p:sldIdLst>
    <p:sldId id="256" r:id="rId6"/>
    <p:sldId id="303" r:id="rId7"/>
    <p:sldId id="274" r:id="rId8"/>
    <p:sldId id="305" r:id="rId9"/>
    <p:sldId id="304" r:id="rId10"/>
    <p:sldId id="265" r:id="rId11"/>
    <p:sldId id="276" r:id="rId12"/>
    <p:sldId id="277" r:id="rId13"/>
    <p:sldId id="278" r:id="rId14"/>
    <p:sldId id="279" r:id="rId15"/>
    <p:sldId id="281" r:id="rId16"/>
    <p:sldId id="282" r:id="rId17"/>
    <p:sldId id="284" r:id="rId18"/>
    <p:sldId id="283" r:id="rId19"/>
    <p:sldId id="291" r:id="rId20"/>
    <p:sldId id="292" r:id="rId21"/>
    <p:sldId id="286" r:id="rId22"/>
    <p:sldId id="294" r:id="rId23"/>
    <p:sldId id="295" r:id="rId24"/>
    <p:sldId id="296" r:id="rId25"/>
    <p:sldId id="310" r:id="rId26"/>
    <p:sldId id="311" r:id="rId27"/>
    <p:sldId id="297" r:id="rId28"/>
    <p:sldId id="298" r:id="rId29"/>
    <p:sldId id="299" r:id="rId30"/>
    <p:sldId id="300" r:id="rId31"/>
    <p:sldId id="301" r:id="rId32"/>
    <p:sldId id="302" r:id="rId33"/>
    <p:sldId id="275" r:id="rId34"/>
    <p:sldId id="261" r:id="rId35"/>
    <p:sldId id="262" r:id="rId36"/>
    <p:sldId id="309" r:id="rId37"/>
    <p:sldId id="30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E18B2-6829-4D50-B64F-4E14CF98599B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29013-91DB-4245-ABDB-6CD8EB896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81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B081BF-9E69-4B72-9C35-10AEE1650F97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6958DA-2CAA-4370-AF0F-3F3E9B091F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4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28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548EC-8C87-493D-B5E5-3426EB404D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26495"/>
      </p:ext>
    </p:extLst>
  </p:cSld>
  <p:clrMapOvr>
    <a:masterClrMapping/>
  </p:clrMapOvr>
  <p:transition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052B8-E19A-4277-996B-03170830AF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74188"/>
      </p:ext>
    </p:extLst>
  </p:cSld>
  <p:clrMapOvr>
    <a:masterClrMapping/>
  </p:clrMapOvr>
  <p:transition>
    <p:strips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E392DA-6695-4E1C-B0C5-39DF8424714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134033"/>
      </p:ext>
    </p:extLst>
  </p:cSld>
  <p:clrMapOvr>
    <a:masterClrMapping/>
  </p:clrMapOvr>
  <p:transition>
    <p:strips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76D96-C3AA-48BB-803D-0D8E4BE25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63538"/>
      </p:ext>
    </p:extLst>
  </p:cSld>
  <p:clrMapOvr>
    <a:masterClrMapping/>
  </p:clrMapOvr>
  <p:transition>
    <p:strips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AFF13-7570-4685-B57F-F7F9A4C45A3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476668"/>
      </p:ext>
    </p:extLst>
  </p:cSld>
  <p:clrMapOvr>
    <a:masterClrMapping/>
  </p:clrMapOvr>
  <p:transition>
    <p:strips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FCA7E-65C5-4BB7-BEA6-0A6E33B289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31584"/>
      </p:ext>
    </p:extLst>
  </p:cSld>
  <p:clrMapOvr>
    <a:masterClrMapping/>
  </p:clrMapOvr>
  <p:transition>
    <p:strips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DEA5C-2670-42CD-8FBB-E8A2FCDC34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64055"/>
      </p:ext>
    </p:extLst>
  </p:cSld>
  <p:clrMapOvr>
    <a:masterClrMapping/>
  </p:clrMapOvr>
  <p:transition>
    <p:strips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6EFB8C-A801-4461-9FB3-121B89A76B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01858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4819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8FCB9-A085-4A14-9721-2E5DBA6C7D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53350"/>
      </p:ext>
    </p:extLst>
  </p:cSld>
  <p:clrMapOvr>
    <a:masterClrMapping/>
  </p:clrMapOvr>
  <p:transition>
    <p:strips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B8351-B452-45C0-8A2E-01281603A6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32909"/>
      </p:ext>
    </p:extLst>
  </p:cSld>
  <p:clrMapOvr>
    <a:masterClrMapping/>
  </p:clrMapOvr>
  <p:transition>
    <p:strips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F75AA7-648B-48CE-BFE0-61CFFFBCD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4160"/>
      </p:ext>
    </p:extLst>
  </p:cSld>
  <p:clrMapOvr>
    <a:masterClrMapping/>
  </p:clrMapOvr>
  <p:transition>
    <p:strips dir="l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3705-E695-421D-B01B-CB14FCD9CA8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43158"/>
      </p:ext>
    </p:extLst>
  </p:cSld>
  <p:clrMapOvr>
    <a:masterClrMapping/>
  </p:clrMapOvr>
  <p:transition>
    <p:strips dir="l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F59D0-5509-4BDA-8EFF-6E2195950E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428492"/>
      </p:ext>
    </p:extLst>
  </p:cSld>
  <p:clrMapOvr>
    <a:masterClrMapping/>
  </p:clrMapOvr>
  <p:transition>
    <p:strips dir="l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8013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8013" cy="2185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7D7B6-CEA0-4D9B-95D1-93E2BBEB6FA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190040"/>
      </p:ext>
    </p:extLst>
  </p:cSld>
  <p:clrMapOvr>
    <a:masterClrMapping/>
  </p:clrMapOvr>
  <p:transition>
    <p:strips dir="l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83158-4AA5-43FB-B612-60FFB455DA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06965"/>
      </p:ext>
    </p:extLst>
  </p:cSld>
  <p:clrMapOvr>
    <a:masterClrMapping/>
  </p:clrMapOvr>
  <p:transition>
    <p:strips dir="l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9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94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0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4321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72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211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450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423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60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714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6996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98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0B9BD-AF3D-4B05-BFC6-F20F529D81D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424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7E987-8826-493D-8E52-8ADC3DA19B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88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28390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3413F-703B-4F73-8238-938F2E71DA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5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53503-664B-4756-962A-504F8916A2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695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48611-C88A-4782-81D2-4184901AB32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132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58522-AC0C-4B35-9827-993CE9B8E4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341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479D1-4798-4284-AE2B-9F9231B491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8619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1D8AA-8569-4558-B331-ED4859B651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258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9128F-0BF3-4320-B392-AF6B651A06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863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B0397-75F4-4FE7-9EEE-7FB7AE4350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217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8E96B-F951-4F37-9A63-B3F88FA74C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87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47A92D-5335-4451-903D-D1C740E0FD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183C7E-C5F6-4494-A02C-AAA38F167B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86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8638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2FD514-85AB-42B9-B99F-4F08AD4049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F94D8-D81B-42EC-955F-E0AFC7639E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6315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DFB8A1-CC88-4383-A261-162534A9BC0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95A71A-CB8A-4581-A9E9-685E66B9BF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237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E6740D-AB40-401E-9DD1-1EB94B19FE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5305D-7868-4EF1-AEF1-8797F8218B8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650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F7E2B-AF0E-48C2-8355-CBEBC2090FD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86A08-D717-4FC4-ABDE-AE08F6F6EF8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74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980D3E-373C-4C57-8C32-6E9EECDE8A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60619-673F-4AA4-A52E-E4341B729E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537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4ACD51-E202-4778-B9A3-80BC742D97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5B2EF-7239-4350-94AD-3D7E4D7A14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34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2AF6D9-F6C3-40F9-B4E7-D7E0B92228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2916F-A30A-4DED-BC0E-0DC242189CB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910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84EEE5-279F-472B-AC42-81828E4582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E586E-DE61-4B68-856D-2794EC0FE3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53581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45A13B-5552-425E-9914-A0E8E287B5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4EB320-BEC8-47D6-82CC-5C8418FB97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4249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8F2B52-7B01-4231-BCEA-16C83BB0CA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81396-E435-4C2B-9AAB-203FC55406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8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211299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Общ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785813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 bwMode="auto">
          <a:xfrm rot="16200000" flipH="1">
            <a:off x="-2928937" y="3000375"/>
            <a:ext cx="66436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 Ш К О Л А  Р О С С И И »</a:t>
            </a:r>
          </a:p>
        </p:txBody>
      </p:sp>
      <p:pic>
        <p:nvPicPr>
          <p:cNvPr id="4" name="Рисунок 9" descr="logo_prosv1.t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6259513"/>
            <a:ext cx="1285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14990-A728-4B37-BBC2-A75D63E52A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85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Общ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785813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 bwMode="auto">
          <a:xfrm rot="16200000" flipH="1">
            <a:off x="-2928937" y="3000375"/>
            <a:ext cx="66436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 Ш К О Л А  Р О С С И И »</a:t>
            </a:r>
          </a:p>
        </p:txBody>
      </p:sp>
      <p:pic>
        <p:nvPicPr>
          <p:cNvPr id="4" name="Рисунок 9" descr="logo_prosv1.t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6259513"/>
            <a:ext cx="1285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14990-A728-4B37-BBC2-A75D63E52A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1831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Общ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785813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 bwMode="auto">
          <a:xfrm rot="16200000" flipH="1">
            <a:off x="-2928937" y="3000375"/>
            <a:ext cx="66436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 Ш К О Л А  Р О С С И И »</a:t>
            </a:r>
          </a:p>
        </p:txBody>
      </p:sp>
      <p:pic>
        <p:nvPicPr>
          <p:cNvPr id="4" name="Рисунок 9" descr="logo_prosv1.t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6259513"/>
            <a:ext cx="1285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14990-A728-4B37-BBC2-A75D63E52A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8703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Общ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785813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 bwMode="auto">
          <a:xfrm rot="16200000" flipH="1">
            <a:off x="-2928937" y="3000375"/>
            <a:ext cx="66436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 Ш К О Л А  Р О С С И И »</a:t>
            </a:r>
          </a:p>
        </p:txBody>
      </p:sp>
      <p:pic>
        <p:nvPicPr>
          <p:cNvPr id="4" name="Рисунок 9" descr="logo_prosv1.t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6259513"/>
            <a:ext cx="1285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14990-A728-4B37-BBC2-A75D63E52A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6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1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1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screen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2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screen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B081BF-9E69-4B72-9C35-10AEE1650F97}" type="datetimeFigureOut">
              <a:rPr lang="ru-RU" smtClean="0">
                <a:solidFill>
                  <a:prstClr val="black"/>
                </a:solidFill>
              </a:rPr>
              <a:pPr/>
              <a:t>04.04.2018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56958DA-2CAA-4370-AF0F-3F3E9B091F7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0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AEA6BB99-DB14-403C-AFD9-FDE662CCDAB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 Unicode MS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02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ransition>
    <p:strips dir="ld"/>
  </p:transition>
  <p:txStyles>
    <p:titleStyle>
      <a:lvl1pPr algn="ctr" defTabSz="914400" rtl="0" eaLnBrk="1" latinLnBrk="0" hangingPunct="1">
        <a:spcBef>
          <a:spcPct val="0"/>
        </a:spcBef>
        <a:buNone/>
        <a:defRPr sz="5400" b="1" kern="1200" cap="none" spc="0">
          <a:ln w="10541" cmpd="sng">
            <a:solidFill>
              <a:srgbClr val="7D7D7D">
                <a:tint val="100000"/>
                <a:shade val="100000"/>
                <a:satMod val="110000"/>
              </a:srgbClr>
            </a:solidFill>
            <a:prstDash val="solid"/>
          </a:ln>
          <a:gradFill>
            <a:gsLst>
              <a:gs pos="0">
                <a:srgbClr val="FFFFFF">
                  <a:tint val="40000"/>
                  <a:satMod val="250000"/>
                </a:srgbClr>
              </a:gs>
              <a:gs pos="9000">
                <a:srgbClr val="FFFFFF">
                  <a:tint val="52000"/>
                  <a:satMod val="300000"/>
                </a:srgbClr>
              </a:gs>
              <a:gs pos="50000">
                <a:srgbClr val="FFFFFF">
                  <a:shade val="20000"/>
                  <a:satMod val="300000"/>
                </a:srgbClr>
              </a:gs>
              <a:gs pos="79000">
                <a:srgbClr val="FFFFFF">
                  <a:tint val="52000"/>
                  <a:satMod val="300000"/>
                </a:srgbClr>
              </a:gs>
              <a:gs pos="100000">
                <a:srgbClr val="FFFFFF">
                  <a:tint val="40000"/>
                  <a:satMod val="250000"/>
                </a:srgbClr>
              </a:gs>
            </a:gsLst>
            <a:lin ang="5400000"/>
          </a:gradFill>
          <a:effectLst/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6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C00776-DB1F-4322-A6EC-BAFC04E57CE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9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F4ACD51-E202-4778-B9A3-80BC742D97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4C5B2EF-7239-4350-94AD-3D7E4D7A14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73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elesnost.ru/alfa/metafizika_anatomii/oshutimaya_brennost.htm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text=%D0%BA%D0%B0%D1%80%D1%82%D0%B8%D0%BD%D0%BA%D0%B8%20%D1%82%D1%80%D1%8F%D0%BF%D0%B8%D1%87%D0%BD%D0%BE%D0%B9%20%D0%BA%D1%83%D0%BA%D0%BB%D1%8B&amp;noreask=1&amp;img_url=http://www.greenmama.ru/dn_images/02/61/86/38/1290432003kukli.jpg&amp;pos=15&amp;rpt=simage&amp;lr=213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44824"/>
            <a:ext cx="8638728" cy="182976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УРОК ОКРУЖАЮЩЕГО МИРА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109284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Подготовила</a:t>
            </a:r>
          </a:p>
          <a:p>
            <a:r>
              <a:rPr lang="ru-RU" sz="2400" dirty="0" smtClean="0"/>
              <a:t>учитель начальных классов</a:t>
            </a:r>
          </a:p>
          <a:p>
            <a:r>
              <a:rPr lang="ru-RU" sz="2400" dirty="0" smtClean="0"/>
              <a:t>Гамзатова </a:t>
            </a:r>
            <a:r>
              <a:rPr lang="ru-RU" sz="2400" dirty="0" err="1" smtClean="0"/>
              <a:t>Мадина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3730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previewCAGFFW1Y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491880" y="0"/>
            <a:ext cx="2880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1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previewCAE2KZML.jpg"/>
          <p:cNvPicPr>
            <a:picLocks noChangeAspect="1"/>
          </p:cNvPicPr>
          <p:nvPr/>
        </p:nvPicPr>
        <p:blipFill>
          <a:blip r:embed="rId2" cstate="print">
            <a:lum bright="16000" contrast="35000"/>
          </a:blip>
          <a:srcRect l="53217" b="56248"/>
          <a:stretch>
            <a:fillRect/>
          </a:stretch>
        </p:blipFill>
        <p:spPr>
          <a:xfrm>
            <a:off x="2123728" y="1268760"/>
            <a:ext cx="540060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8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previewCA25J7LF.jpg"/>
          <p:cNvPicPr>
            <a:picLocks noChangeAspect="1"/>
          </p:cNvPicPr>
          <p:nvPr/>
        </p:nvPicPr>
        <p:blipFill>
          <a:blip r:embed="rId2" cstate="print">
            <a:grayscl/>
            <a:lum contrast="10000"/>
          </a:blip>
          <a:stretch>
            <a:fillRect/>
          </a:stretch>
        </p:blipFill>
        <p:spPr>
          <a:xfrm>
            <a:off x="0" y="0"/>
            <a:ext cx="680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9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50693625_skel01.jpg"/>
          <p:cNvPicPr>
            <a:picLocks noChangeAspect="1"/>
          </p:cNvPicPr>
          <p:nvPr/>
        </p:nvPicPr>
        <p:blipFill>
          <a:blip r:embed="rId2" cstate="print">
            <a:lum contrast="25000"/>
          </a:blip>
          <a:srcRect l="38169" t="44750" r="31051"/>
          <a:stretch>
            <a:fillRect/>
          </a:stretch>
        </p:blipFill>
        <p:spPr>
          <a:xfrm>
            <a:off x="3203848" y="0"/>
            <a:ext cx="2880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6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1_jpg4ae153af3581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-36512" y="0"/>
            <a:ext cx="6192688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28184" y="188640"/>
            <a:ext cx="1444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череп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908720"/>
            <a:ext cx="2850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позвоночник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8184" y="1558533"/>
            <a:ext cx="1475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рёбра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2276872"/>
            <a:ext cx="1858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грудина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28184" y="2996952"/>
            <a:ext cx="2402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кости таза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8184" y="3645024"/>
            <a:ext cx="2161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кости рук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28184" y="4293096"/>
            <a:ext cx="2156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кости ног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97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857875" y="571500"/>
            <a:ext cx="2786063" cy="2603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«СКЕЛЕТ»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произошло от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греческого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слова  «СКЕЛЕТОС»-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высохший. </a:t>
            </a:r>
          </a:p>
        </p:txBody>
      </p:sp>
      <p:pic>
        <p:nvPicPr>
          <p:cNvPr id="34821" name="Picture 5" descr="http://www.ichaz.com/maya/Picture%20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500063"/>
            <a:ext cx="51435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7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nat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85750"/>
            <a:ext cx="4357688" cy="6286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572000" y="428625"/>
            <a:ext cx="4214813" cy="5411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Телу помогает поддерживать форму скелет, состоящий из отдельных костей. </a:t>
            </a:r>
            <a:r>
              <a:rPr lang="ru-RU" dirty="0">
                <a:solidFill>
                  <a:srgbClr val="4E3B30"/>
                </a:solidFill>
                <a:latin typeface="Arial" charset="0"/>
              </a:rPr>
              <a:t>Он напоминает прочный каркас, который делают строители, когда возводят высокое здание. Многие кости твоего скелета соединены подвижно с помощью суставов и связок. Благодаря гибким соединениям костей ты можешь бегать и прыгать.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 теле взрослого человека около 200 отдельных костей.</a:t>
            </a:r>
            <a:r>
              <a:rPr lang="ru-RU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dirty="0">
                <a:solidFill>
                  <a:srgbClr val="4E3B30"/>
                </a:solidFill>
                <a:latin typeface="Arial" charset="0"/>
              </a:rPr>
              <a:t>У маленьких детей их даже больше, ведь с возрастом некоторые кости прочно срастаются между собой!</a:t>
            </a:r>
          </a:p>
        </p:txBody>
      </p:sp>
    </p:spTree>
    <p:extLst>
      <p:ext uri="{BB962C8B-B14F-4D97-AF65-F5344CB8AC3E}">
        <p14:creationId xmlns:p14="http://schemas.microsoft.com/office/powerpoint/2010/main" val="134002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_3677_3131.jpg"/>
          <p:cNvPicPr>
            <a:picLocks noChangeAspect="1"/>
          </p:cNvPicPr>
          <p:nvPr/>
        </p:nvPicPr>
        <p:blipFill rotWithShape="1">
          <a:blip r:embed="rId2" cstate="print"/>
          <a:srcRect l="52685"/>
          <a:stretch/>
        </p:blipFill>
        <p:spPr>
          <a:xfrm>
            <a:off x="2926833" y="128229"/>
            <a:ext cx="2808312" cy="657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6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yshts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57188"/>
            <a:ext cx="4286250" cy="6129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857750" y="357188"/>
            <a:ext cx="3929063" cy="5718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4E3B30"/>
                </a:solidFill>
                <a:latin typeface="Arial" charset="0"/>
              </a:rPr>
              <a:t>Кости приводят в движение мышцы</a:t>
            </a:r>
            <a:r>
              <a:rPr lang="ru-RU" b="1" dirty="0">
                <a:solidFill>
                  <a:srgbClr val="4E3B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.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 теле человека около 600 мышц</a:t>
            </a:r>
            <a:r>
              <a:rPr lang="ru-RU" dirty="0">
                <a:solidFill>
                  <a:srgbClr val="4E3B30"/>
                </a:solidFill>
                <a:latin typeface="Arial" charset="0"/>
              </a:rPr>
              <a:t>, и каждая из них участвует в выполнении какого-либо движения. </a:t>
            </a:r>
          </a:p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4E3B30"/>
                </a:solidFill>
                <a:latin typeface="Arial" charset="0"/>
              </a:rPr>
              <a:t>Мышцы, словно канаты, состоят из тонких волокон. Своими концами мышцы крепятся к костям. </a:t>
            </a:r>
          </a:p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Мышцы могут сокращаться и расслабляться.</a:t>
            </a:r>
          </a:p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4E3B30"/>
                </a:solidFill>
                <a:latin typeface="Arial" charset="0"/>
              </a:rPr>
              <a:t>Когда мышца сокращается, кости как бы подтягиваются друг к другу.</a:t>
            </a:r>
          </a:p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4E3B30"/>
                </a:solidFill>
                <a:latin typeface="Arial" charset="0"/>
              </a:rPr>
              <a:t>Например, чтобы сделать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один шаг</a:t>
            </a:r>
            <a:r>
              <a:rPr lang="ru-RU" dirty="0">
                <a:solidFill>
                  <a:srgbClr val="4E3B30"/>
                </a:solidFill>
                <a:latin typeface="Arial" charset="0"/>
              </a:rPr>
              <a:t>, требуется работа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 мышц</a:t>
            </a:r>
            <a:r>
              <a:rPr lang="ru-RU" dirty="0">
                <a:solidFill>
                  <a:srgbClr val="4E3B30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39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72063" y="428625"/>
            <a:ext cx="3714750" cy="24558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Мышцы лица называются мимическими. </a:t>
            </a:r>
            <a:r>
              <a:rPr lang="ru-RU" sz="2000" dirty="0">
                <a:solidFill>
                  <a:srgbClr val="4E3B30"/>
                </a:solidFill>
                <a:latin typeface="Arial" charset="0"/>
              </a:rPr>
              <a:t>Они позволяют человеку выражать различные чувства: радость, страх, испуг и др.</a:t>
            </a:r>
          </a:p>
        </p:txBody>
      </p:sp>
      <p:pic>
        <p:nvPicPr>
          <p:cNvPr id="21506" name="Picture 2" descr="http://www.nedug.ru/common/data/pub/images/articles/76011/norm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500063"/>
            <a:ext cx="4202112" cy="4643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70" name="Picture 6" descr="http://i1.imagefor.me/m/600x0/261107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071810"/>
            <a:ext cx="4000528" cy="31594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3766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836863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429250" y="5619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429250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132263" y="44497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132263" y="38020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132263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4132263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2836863" y="44497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836863" y="38020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836863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2836863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2836863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4132263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4132263" y="5619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4132263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4781550" y="44497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4781550" y="38020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4781550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4781550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4781550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4781550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3484563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3484563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3484563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3484563" y="38020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3484563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6076950" y="12096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5429250" y="38020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5429250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5429250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5429250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6076950" y="25066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6076950" y="1857375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299" name="Rectangle 38"/>
          <p:cNvSpPr>
            <a:spLocks noChangeArrowheads="1"/>
          </p:cNvSpPr>
          <p:nvPr/>
        </p:nvSpPr>
        <p:spPr bwMode="auto">
          <a:xfrm>
            <a:off x="6076950" y="3154363"/>
            <a:ext cx="6477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2928938" y="1214438"/>
          <a:ext cx="500062" cy="3840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2"/>
              </a:tblGrid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С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Ц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0027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3571875" y="1214438"/>
          <a:ext cx="500063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3"/>
              </a:tblGrid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Ь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4214813" y="571500"/>
          <a:ext cx="500062" cy="4480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2"/>
              </a:tblGrid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Ж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Л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У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8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/>
        </p:nvGraphicFramePr>
        <p:xfrm>
          <a:off x="4857750" y="1214438"/>
          <a:ext cx="500063" cy="3849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3"/>
              </a:tblGrid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Л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Ё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Г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И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161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5429250" y="571500"/>
          <a:ext cx="642938" cy="3911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38"/>
              </a:tblGrid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19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Ь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6" marB="4571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6143625" y="1214438"/>
          <a:ext cx="500063" cy="2568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3"/>
              </a:tblGrid>
              <a:tr h="64863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Т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3" marB="4571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7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3" marB="4571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7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Л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3" marB="4571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979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О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39" marR="91439" marT="45713" marB="4571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2857500" y="1143000"/>
          <a:ext cx="3857628" cy="833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38"/>
                <a:gridCol w="642938"/>
                <a:gridCol w="642938"/>
                <a:gridCol w="642938"/>
                <a:gridCol w="642938"/>
                <a:gridCol w="642938"/>
              </a:tblGrid>
              <a:tr h="83343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85813" y="542925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1. Главный орган кровеносной системы.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571500" y="5286375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2. Жидкость красного цвета, доставляющая кислород и питательные вещества и уносящая вредные вещества.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428625" y="5357813"/>
            <a:ext cx="800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3.Орган пищеварительной системы, в котором переваривается пища.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00063" y="542925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4. Главный орган дыхательной системы.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00063" y="5500688"/>
            <a:ext cx="800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5. Орган, очищающий кровь от вредных веществ.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14375" y="542925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4E3B30"/>
                </a:solidFill>
              </a:rPr>
              <a:t>6.Организм человека.</a:t>
            </a:r>
          </a:p>
        </p:txBody>
      </p:sp>
      <p:pic>
        <p:nvPicPr>
          <p:cNvPr id="35842" name="Picture 2" descr="http://im5-tub-ru.yandex.net/i?id=215324973-0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00063"/>
            <a:ext cx="1870075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http://vsezdorovo.com/wp-content/uploads/2011/01/blo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286000"/>
            <a:ext cx="1916113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 descr="http://med-diet.ru/wp-content/uploads/2011/10/jeludock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28625"/>
            <a:ext cx="177323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8" descr="http://im3-tub-ru.yandex.net/i?id=180593550-27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2428875"/>
            <a:ext cx="1857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http://www.vw-golfclub.ru/forum/imagehosting/2012/08/25/160355038ae8ced1f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000500"/>
            <a:ext cx="1887537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44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42938" y="500063"/>
            <a:ext cx="388937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СКЕЛЕТ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4929188" y="500063"/>
            <a:ext cx="36718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МЫШЦЫ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835150" y="4221163"/>
            <a:ext cx="62563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ОПОРНО-ДВИГАТЕЛЬНАЯ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СИСТЕМА</a:t>
            </a:r>
          </a:p>
        </p:txBody>
      </p:sp>
      <p:pic>
        <p:nvPicPr>
          <p:cNvPr id="6149" name="Picture 9" descr="is?Xiu-dWUBlgk7QtpXSMUc7TYx8OSFtHbgj9tyw0IRxpM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38" y="1357313"/>
            <a:ext cx="1296987" cy="233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050" name="Object 10"/>
          <p:cNvGraphicFramePr>
            <a:graphicFrameLocks noChangeAspect="1"/>
          </p:cNvGraphicFramePr>
          <p:nvPr/>
        </p:nvGraphicFramePr>
        <p:xfrm>
          <a:off x="6429375" y="1357313"/>
          <a:ext cx="1214438" cy="255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Точечный рисунок" r:id="rId5" imgW="1542857" imgH="3247619" progId="Paint.Picture">
                  <p:embed/>
                </p:oleObj>
              </mc:Choice>
              <mc:Fallback>
                <p:oleObj name="Точечный рисунок" r:id="rId5" imgW="1542857" imgH="32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75" y="1357313"/>
                        <a:ext cx="1214438" cy="2554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500438" y="3286125"/>
            <a:ext cx="1008062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 rot="6294492">
            <a:off x="5045869" y="3220244"/>
            <a:ext cx="1008063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41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9" grpId="0" animBg="1"/>
      <p:bldP spid="20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Картинка1" descr="zab7_zabolel-rebenokru"/>
          <p:cNvPicPr>
            <a:picLocks noRot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3960813" cy="48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6" name="Картинка2" descr="krasiwaja-osanka"/>
          <p:cNvPicPr>
            <a:picLocks noRot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692150"/>
            <a:ext cx="4465637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894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Картинка1" descr="posture_big"/>
          <p:cNvPicPr>
            <a:picLocks noRot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4211638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0" name="Картинка2" descr="prir63"/>
          <p:cNvPicPr>
            <a:picLocks noRot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52513"/>
            <a:ext cx="424815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983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ChangeArrowheads="1"/>
          </p:cNvSpPr>
          <p:nvPr/>
        </p:nvSpPr>
        <p:spPr bwMode="auto">
          <a:xfrm>
            <a:off x="214313" y="357188"/>
            <a:ext cx="85725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 скелета и мышц зависит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ОСАНКА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человека.</a:t>
            </a:r>
          </a:p>
        </p:txBody>
      </p:sp>
      <p:pic>
        <p:nvPicPr>
          <p:cNvPr id="7171" name="Picture 3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500188"/>
            <a:ext cx="1754187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2" name="Picture 4" descr="C:\Documents and Settings\Admin\Рабочий стол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1500188"/>
            <a:ext cx="2162175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3" name="Picture 5" descr="C:\Documents and Settings\Admin\Рабочий стол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2357438"/>
            <a:ext cx="2174875" cy="1357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4" name="Picture 6" descr="C:\Documents and Settings\Admin\Рабочий стол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1500188"/>
            <a:ext cx="2005012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688" y="5000625"/>
            <a:ext cx="2063750" cy="1285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4000500"/>
            <a:ext cx="2143125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5" descr="88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25975" y="4000500"/>
            <a:ext cx="1803400" cy="235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8" descr="11111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143375"/>
            <a:ext cx="1773237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67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ChangeArrowheads="1"/>
          </p:cNvSpPr>
          <p:nvPr/>
        </p:nvSpPr>
        <p:spPr bwMode="auto">
          <a:xfrm>
            <a:off x="214313" y="357188"/>
            <a:ext cx="85725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 скелета и мышц зависит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ОСАНКА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человека.</a:t>
            </a:r>
          </a:p>
        </p:txBody>
      </p:sp>
      <p:pic>
        <p:nvPicPr>
          <p:cNvPr id="14" name="Picture 10" descr="http://arumbiz.ru/wp-content/uploads/2011/08/osank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1428750"/>
            <a:ext cx="5430838" cy="4357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09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ChangeArrowheads="1"/>
          </p:cNvSpPr>
          <p:nvPr/>
        </p:nvSpPr>
        <p:spPr bwMode="auto">
          <a:xfrm>
            <a:off x="214313" y="285750"/>
            <a:ext cx="942975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 скелета и мышц зависит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ОСАНКА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человека.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1428750"/>
            <a:ext cx="2965450" cy="335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5" y="1428750"/>
            <a:ext cx="20002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7" name="Прямоугольник 16"/>
          <p:cNvSpPr>
            <a:spLocks noChangeArrowheads="1"/>
          </p:cNvSpPr>
          <p:nvPr/>
        </p:nvSpPr>
        <p:spPr bwMode="auto">
          <a:xfrm>
            <a:off x="571500" y="5357813"/>
            <a:ext cx="807243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4E3B30"/>
                </a:solidFill>
                <a:latin typeface="Arial" pitchFamily="34" charset="0"/>
              </a:rPr>
              <a:t>От неправильной посадки за столом, за партой или от неправильной походки позвоночник может</a:t>
            </a:r>
            <a:r>
              <a:rPr lang="ru-RU" sz="2400" smtClean="0">
                <a:solidFill>
                  <a:srgbClr val="4E3B30"/>
                </a:solidFill>
                <a:latin typeface="Arial" pitchFamily="34" charset="0"/>
              </a:rPr>
              <a:t> искривиться.</a:t>
            </a:r>
            <a:endParaRPr lang="ru-RU" smtClean="0">
              <a:solidFill>
                <a:srgbClr val="4E3B30"/>
              </a:solidFill>
              <a:latin typeface="Arial" pitchFamily="34" charset="0"/>
            </a:endParaRPr>
          </a:p>
        </p:txBody>
      </p:sp>
      <p:pic>
        <p:nvPicPr>
          <p:cNvPr id="18438" name="Picture 8" descr="http://www.likar.info/pictures_ckfinder/images/health/Osanka_standin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214438"/>
            <a:ext cx="1928813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27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100-igrushek.ru/published/publicdata/100TOYS/attachments/SC/products_pictures/0420357_e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714500"/>
            <a:ext cx="2071687" cy="2143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6" descr="http://img.wikimart.ru/img/catalog_model/f215/2149899/0_3994_mid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1928813"/>
            <a:ext cx="1857375" cy="2095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8" descr="http://im5-tub-ru.yandex.net/i?id=307757926-31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4429125"/>
            <a:ext cx="158115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10" descr="http://im5-tub-ru.yandex.net/i?id=307757926-31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13" y="4429125"/>
            <a:ext cx="158115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4" descr="http://www.kurier-media.ru/i/article/big_14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3" y="4143375"/>
            <a:ext cx="2571750" cy="2070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00063" y="357188"/>
            <a:ext cx="864393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Эксперимент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Как правильно?</a:t>
            </a:r>
          </a:p>
        </p:txBody>
      </p:sp>
    </p:spTree>
    <p:extLst>
      <p:ext uri="{BB962C8B-B14F-4D97-AF65-F5344CB8AC3E}">
        <p14:creationId xmlns:p14="http://schemas.microsoft.com/office/powerpoint/2010/main" val="76640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modno-byt-rebenkom.ru/pc/catalog_item_image/pp_181.jpg?13136380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286124"/>
            <a:ext cx="2789225" cy="30718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8" descr="http://www.meridiancentre.ru/files/uchebnyi/kaskad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357562"/>
            <a:ext cx="3357586" cy="3008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 descr="http://synews.ru/uploads/posts/2009-12/1261519285_ungi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071546"/>
            <a:ext cx="2714644" cy="20409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00063" y="357188"/>
            <a:ext cx="86439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Укрепление мышц</a:t>
            </a:r>
          </a:p>
        </p:txBody>
      </p:sp>
    </p:spTree>
    <p:extLst>
      <p:ext uri="{BB962C8B-B14F-4D97-AF65-F5344CB8AC3E}">
        <p14:creationId xmlns:p14="http://schemas.microsoft.com/office/powerpoint/2010/main" val="220066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63" y="357188"/>
            <a:ext cx="86439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Укрепление костей</a:t>
            </a:r>
          </a:p>
        </p:txBody>
      </p:sp>
      <p:sp>
        <p:nvSpPr>
          <p:cNvPr id="11" name="Номер слайда 2"/>
          <p:cNvSpPr txBox="1">
            <a:spLocks/>
          </p:cNvSpPr>
          <p:nvPr/>
        </p:nvSpPr>
        <p:spPr>
          <a:xfrm>
            <a:off x="7572375" y="5357813"/>
            <a:ext cx="457200" cy="365125"/>
          </a:xfrm>
          <a:prstGeom prst="rect">
            <a:avLst/>
          </a:prstGeom>
        </p:spPr>
        <p:txBody>
          <a:bodyPr anchor="b"/>
          <a:lstStyle/>
          <a:p>
            <a:pPr>
              <a:defRPr/>
            </a:pPr>
            <a:fld id="{C79D8E4A-C757-413A-ABBA-F3EA808447AA}" type="slidenum">
              <a:rPr lang="ru-RU" sz="1200">
                <a:solidFill>
                  <a:srgbClr val="4E3B30"/>
                </a:solidFill>
              </a:rPr>
              <a:pPr>
                <a:defRPr/>
              </a:pPr>
              <a:t>28</a:t>
            </a:fld>
            <a:endParaRPr lang="ru-RU" sz="1200">
              <a:solidFill>
                <a:srgbClr val="4E3B3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625" y="4143375"/>
            <a:ext cx="5072063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4E3B30"/>
                </a:solidFill>
                <a:latin typeface="Arial" charset="0"/>
              </a:rPr>
              <a:t>Состав костей скелета зависит от возраста человека и от качества пищи. </a:t>
            </a: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Чтобы кости не были хрупкими и мягкими, врачи рекомендуют употреблять продукты, богатые содержанием кальция. </a:t>
            </a:r>
          </a:p>
        </p:txBody>
      </p:sp>
      <p:pic>
        <p:nvPicPr>
          <p:cNvPr id="14" name="Picture 6" descr="http://img-fotki.yandex.ru/get/6212/91945973.98/0_76234_77f948be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1143000"/>
            <a:ext cx="2428875" cy="235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8" descr="http://vredotdiet.ru/uploads/posts/2012-08/1346063804_so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143000"/>
            <a:ext cx="2422525" cy="235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0" descr="http://static.diary.ru/userdir/1/7/3/4/173473/590595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1143000"/>
            <a:ext cx="2428875" cy="235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512" name="Picture 10" descr="http://www.hgate.net/blog/wp-content/uploads/2010/05/osteoporosis_lar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13" y="3714750"/>
            <a:ext cx="2714625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8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rgbClr val="FF0000"/>
                </a:solidFill>
              </a:rPr>
              <a:t>Значение скелета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993624" y="1340768"/>
            <a:ext cx="5150376" cy="4785395"/>
          </a:xfrm>
        </p:spPr>
        <p:txBody>
          <a:bodyPr>
            <a:normAutofit/>
          </a:bodyPr>
          <a:lstStyle/>
          <a:p>
            <a:pPr indent="-341313">
              <a:spcBef>
                <a:spcPts val="6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Скелет придаёт  телу размеры и форму</a:t>
            </a:r>
          </a:p>
          <a:p>
            <a:pPr indent="-341313">
              <a:spcBef>
                <a:spcPts val="6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Скелет защищает и поддерживает внутренние  органы</a:t>
            </a:r>
          </a:p>
          <a:p>
            <a:pPr indent="-341313">
              <a:spcBef>
                <a:spcPts val="6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Скелет служит опорой для мышц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143000"/>
            <a:ext cx="392909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559367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4-tub-ru.yandex.net/i?id=57019386-5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14414" y="2214554"/>
            <a:ext cx="6406560" cy="4071966"/>
          </a:xfrm>
          <a:prstGeom prst="round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8393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DA1F28">
                    <a:lumMod val="60000"/>
                    <a:lumOff val="40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Можно ли поставить тряпичных кукол?</a:t>
            </a:r>
            <a:endParaRPr lang="ru-RU" sz="3200" b="1" dirty="0">
              <a:ln w="18000">
                <a:solidFill>
                  <a:srgbClr val="DA1F28">
                    <a:satMod val="140000"/>
                  </a:srgbClr>
                </a:solidFill>
                <a:prstDash val="solid"/>
                <a:miter lim="800000"/>
              </a:ln>
              <a:solidFill>
                <a:srgbClr val="DA1F28">
                  <a:lumMod val="60000"/>
                  <a:lumOff val="40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219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Мышцы приводят в движение кости, а значит.  и наше тело.</a:t>
            </a:r>
          </a:p>
          <a:p>
            <a:r>
              <a:rPr lang="ru-RU" dirty="0" smtClean="0"/>
              <a:t>Мышцы сокращаются и расслабляются.</a:t>
            </a:r>
          </a:p>
          <a:p>
            <a:r>
              <a:rPr lang="ru-RU" dirty="0" smtClean="0"/>
              <a:t>Занятия спортом и физическим трудом укрепляют </a:t>
            </a:r>
            <a:r>
              <a:rPr lang="ru-RU" dirty="0" err="1" smtClean="0"/>
              <a:t>мыщцы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Значение мышц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57"/>
          <a:stretch/>
        </p:blipFill>
        <p:spPr bwMode="auto">
          <a:xfrm>
            <a:off x="728580" y="1481138"/>
            <a:ext cx="224133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57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48" y="1556792"/>
            <a:ext cx="7560840" cy="498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Почему важна </a:t>
            </a:r>
            <a:br>
              <a:rPr lang="ru-RU" dirty="0" smtClean="0"/>
            </a:br>
            <a:r>
              <a:rPr lang="ru-RU" dirty="0" smtClean="0"/>
              <a:t>правильная осанка?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97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dirty="0" smtClean="0"/>
              <a:t>Прочитать в учебнике стр. 134 -137</a:t>
            </a:r>
          </a:p>
          <a:p>
            <a:r>
              <a:rPr lang="ru-RU" dirty="0" smtClean="0"/>
              <a:t>Выполнить задания в рабочей тетради по данной теме.</a:t>
            </a:r>
          </a:p>
          <a:p>
            <a:r>
              <a:rPr lang="ru-RU" dirty="0" smtClean="0"/>
              <a:t>Прослушать данную тему на диске с другом и обсудить.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Обязательно</a:t>
            </a:r>
          </a:p>
          <a:p>
            <a:r>
              <a:rPr lang="ru-RU" dirty="0" smtClean="0"/>
              <a:t>Следить за своей осанкой.</a:t>
            </a:r>
          </a:p>
          <a:p>
            <a:r>
              <a:rPr lang="ru-RU" dirty="0" smtClean="0"/>
              <a:t>Заниматься физическим трудом и физкультурой для укрепления мышц.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Домашнее задание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96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1052736"/>
            <a:ext cx="7128792" cy="2585323"/>
          </a:xfrm>
          <a:prstGeom prst="rect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solidFill>
              <a:srgbClr val="FF0000">
                <a:alpha val="66000"/>
              </a:srgb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  <a:sp3d>
            <a:bevelB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C6E7FC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СПАСИБО,</a:t>
            </a:r>
            <a:br>
              <a:rPr lang="ru-RU" sz="5400" b="1" dirty="0" smtClean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C6E7FC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b="1" dirty="0" smtClean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C6E7FC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ДОРОГИЕ ДЕТИ,</a:t>
            </a:r>
          </a:p>
          <a:p>
            <a:pPr algn="ctr"/>
            <a:r>
              <a:rPr lang="ru-RU" sz="5400" b="1" dirty="0" smtClean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C6E7FC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УРОК!!!</a:t>
            </a:r>
            <a:endParaRPr lang="ru-RU" sz="5400" b="1" dirty="0">
              <a:ln w="12700">
                <a:solidFill>
                  <a:srgbClr val="073E87">
                    <a:satMod val="155000"/>
                  </a:srgbClr>
                </a:solidFill>
                <a:prstDash val="solid"/>
              </a:ln>
              <a:solidFill>
                <a:srgbClr val="C6E7FC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0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gy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5618162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23850" y="5157788"/>
            <a:ext cx="87122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5400" b="1" smtClean="0">
                <a:solidFill>
                  <a:srgbClr val="800000"/>
                </a:solidFill>
              </a:rPr>
              <a:t>Почему это возможно?</a:t>
            </a:r>
            <a:endParaRPr lang="ru-RU" sz="5400" b="1" smtClean="0">
              <a:solidFill>
                <a:srgbClr val="FF6600"/>
              </a:solidFill>
            </a:endParaRPr>
          </a:p>
        </p:txBody>
      </p:sp>
      <p:pic>
        <p:nvPicPr>
          <p:cNvPr id="10247" name="Picture 7" descr="sp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49275"/>
            <a:ext cx="13335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65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500" y="4005064"/>
            <a:ext cx="8172450" cy="2852936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 урока:</a:t>
            </a:r>
            <a:b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узнать роль скелета и мышц  в жизни человека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2500313" y="571500"/>
            <a:ext cx="6464175" cy="255454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</a:rPr>
              <a:t>Почему тряпичная кукла падает и требует опоры, а человек может 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</a:rPr>
              <a:t>выполнять различные движения и не падать?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245" name="Picture 2" descr="http://www.kiddymania.co.uk/images/rag-doll-emi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71500"/>
            <a:ext cx="1714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5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8" y="1196752"/>
            <a:ext cx="8860879" cy="333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438" y="3789040"/>
            <a:ext cx="6516216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83281" y="398249"/>
            <a:ext cx="9310562" cy="64633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урока : «Опора тела и движение»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03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 чём мы узнаем на уроке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1988840"/>
            <a:ext cx="88204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● Узнаем, что такое скелет, из каких частей он состоит; </a:t>
            </a:r>
            <a: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4800" b="1" dirty="0" smtClean="0">
              <a:solidFill>
                <a:srgbClr val="F7964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068960"/>
            <a:ext cx="88204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● Выясним для чего служит каждая часть и весь скелет полностью;</a:t>
            </a:r>
            <a: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4800" b="1" dirty="0" smtClean="0">
              <a:solidFill>
                <a:srgbClr val="F7964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3528" y="4005064"/>
            <a:ext cx="88204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● Узнаем, что приводит скелет в движение;</a:t>
            </a:r>
            <a: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4800" b="1" dirty="0" smtClean="0">
              <a:solidFill>
                <a:srgbClr val="F7964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5085184"/>
            <a:ext cx="88204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● Выясним как связаны скелет, мышцы  и наше здоровье.</a:t>
            </a:r>
            <a: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4800" b="1" dirty="0" smtClean="0">
              <a:solidFill>
                <a:srgbClr val="F7964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5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c-107-lg.jpg"/>
          <p:cNvPicPr>
            <a:picLocks noChangeAspect="1"/>
          </p:cNvPicPr>
          <p:nvPr/>
        </p:nvPicPr>
        <p:blipFill>
          <a:blip r:embed="rId2" cstate="print"/>
          <a:srcRect b="6614"/>
          <a:stretch>
            <a:fillRect/>
          </a:stretch>
        </p:blipFill>
        <p:spPr>
          <a:xfrm>
            <a:off x="1979712" y="188640"/>
            <a:ext cx="5478780" cy="64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_4359_36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60648"/>
            <a:ext cx="7560840" cy="6264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664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kelet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510</Words>
  <Application>Microsoft Office PowerPoint</Application>
  <PresentationFormat>Экран (4:3)</PresentationFormat>
  <Paragraphs>111</Paragraphs>
  <Slides>33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Открытая</vt:lpstr>
      <vt:lpstr>skelet</vt:lpstr>
      <vt:lpstr>1_Тема Office</vt:lpstr>
      <vt:lpstr>Оформление по умолчанию</vt:lpstr>
      <vt:lpstr>Паркет</vt:lpstr>
      <vt:lpstr>Точечный рисунок</vt:lpstr>
      <vt:lpstr>УРОК ОКРУЖАЮЩЕГО МИРА  </vt:lpstr>
      <vt:lpstr>Презентация PowerPoint</vt:lpstr>
      <vt:lpstr>Презентация PowerPoint</vt:lpstr>
      <vt:lpstr>Презентация PowerPoint</vt:lpstr>
      <vt:lpstr>Цель урока: узнать роль скелета и мышц  в жизни человека</vt:lpstr>
      <vt:lpstr>Презентация PowerPoint</vt:lpstr>
      <vt:lpstr>О чём мы узнаем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Значение скелета</vt:lpstr>
      <vt:lpstr>Значение мышц</vt:lpstr>
      <vt:lpstr>Почему важна  правильная осанка?</vt:lpstr>
      <vt:lpstr>Домашнее задание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галя</dc:creator>
  <cp:lastModifiedBy>Хайбат</cp:lastModifiedBy>
  <cp:revision>17</cp:revision>
  <dcterms:created xsi:type="dcterms:W3CDTF">2014-12-07T06:14:27Z</dcterms:created>
  <dcterms:modified xsi:type="dcterms:W3CDTF">2018-04-04T21:00:40Z</dcterms:modified>
</cp:coreProperties>
</file>