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38" r:id="rId4"/>
    <p:sldMasterId id="2147483762" r:id="rId5"/>
  </p:sldMasterIdLst>
  <p:notesMasterIdLst>
    <p:notesMasterId r:id="rId39"/>
  </p:notesMasterIdLst>
  <p:sldIdLst>
    <p:sldId id="256" r:id="rId6"/>
    <p:sldId id="303" r:id="rId7"/>
    <p:sldId id="274" r:id="rId8"/>
    <p:sldId id="305" r:id="rId9"/>
    <p:sldId id="304" r:id="rId10"/>
    <p:sldId id="265" r:id="rId11"/>
    <p:sldId id="276" r:id="rId12"/>
    <p:sldId id="277" r:id="rId13"/>
    <p:sldId id="278" r:id="rId14"/>
    <p:sldId id="279" r:id="rId15"/>
    <p:sldId id="281" r:id="rId16"/>
    <p:sldId id="282" r:id="rId17"/>
    <p:sldId id="284" r:id="rId18"/>
    <p:sldId id="283" r:id="rId19"/>
    <p:sldId id="291" r:id="rId20"/>
    <p:sldId id="292" r:id="rId21"/>
    <p:sldId id="286" r:id="rId22"/>
    <p:sldId id="294" r:id="rId23"/>
    <p:sldId id="295" r:id="rId24"/>
    <p:sldId id="296" r:id="rId25"/>
    <p:sldId id="310" r:id="rId26"/>
    <p:sldId id="311" r:id="rId27"/>
    <p:sldId id="297" r:id="rId28"/>
    <p:sldId id="298" r:id="rId29"/>
    <p:sldId id="299" r:id="rId30"/>
    <p:sldId id="300" r:id="rId31"/>
    <p:sldId id="301" r:id="rId32"/>
    <p:sldId id="302" r:id="rId33"/>
    <p:sldId id="275" r:id="rId34"/>
    <p:sldId id="261" r:id="rId35"/>
    <p:sldId id="262" r:id="rId36"/>
    <p:sldId id="309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18B2-6829-4D50-B64F-4E14CF98599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9013-91DB-4245-ABDB-6CD8EB896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8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B081BF-9E69-4B72-9C35-10AEE1650F97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958DA-2CAA-4370-AF0F-3F3E9B091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2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548EC-8C87-493D-B5E5-3426EB40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6495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52B8-E19A-4277-996B-03170830AF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74188"/>
      </p:ext>
    </p:extLst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392DA-6695-4E1C-B0C5-39DF842471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4033"/>
      </p:ext>
    </p:extLst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6D96-C3AA-48BB-803D-0D8E4BE25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63538"/>
      </p:ext>
    </p:extLst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AFF13-7570-4685-B57F-F7F9A4C4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76668"/>
      </p:ext>
    </p:extLst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FCA7E-65C5-4BB7-BEA6-0A6E33B289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1584"/>
      </p:ext>
    </p:extLst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EA5C-2670-42CD-8FBB-E8A2FCDC34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055"/>
      </p:ext>
    </p:extLst>
  </p:cSld>
  <p:clrMapOvr>
    <a:masterClrMapping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FB8C-A801-4461-9FB3-121B89A76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1858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481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FCB9-A085-4A14-9721-2E5DBA6C7D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53350"/>
      </p:ext>
    </p:extLst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8351-B452-45C0-8A2E-01281603A6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32909"/>
      </p:ext>
    </p:extLst>
  </p:cSld>
  <p:clrMapOvr>
    <a:masterClrMapping/>
  </p:clrMapOvr>
  <p:transition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75AA7-648B-48CE-BFE0-61CFFFBCDF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160"/>
      </p:ext>
    </p:extLst>
  </p:cSld>
  <p:clrMapOvr>
    <a:masterClrMapping/>
  </p:clrMapOvr>
  <p:transition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3705-E695-421D-B01B-CB14FCD9CA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3158"/>
      </p:ext>
    </p:extLst>
  </p:cSld>
  <p:clrMapOvr>
    <a:masterClrMapping/>
  </p:clrMapOvr>
  <p:transition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9D0-5509-4BDA-8EFF-6E2195950E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28492"/>
      </p:ext>
    </p:extLst>
  </p:cSld>
  <p:clrMapOvr>
    <a:masterClrMapping/>
  </p:clrMapOvr>
  <p:transition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D7B6-CEA0-4D9B-95D1-93E2BBEB6F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90040"/>
      </p:ext>
    </p:extLst>
  </p:cSld>
  <p:clrMapOvr>
    <a:masterClrMapping/>
  </p:clrMapOvr>
  <p:transition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3158-4AA5-43FB-B612-60FFB455DA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6965"/>
      </p:ext>
    </p:extLst>
  </p:cSld>
  <p:clrMapOvr>
    <a:masterClrMapping/>
  </p:clrMapOvr>
  <p:transition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32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2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11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5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2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0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1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99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98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B9BD-AF3D-4B05-BFC6-F20F529D81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42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E987-8826-493D-8E52-8ADC3DA19B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83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413F-703B-4F73-8238-938F2E71DA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5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53503-664B-4756-962A-504F8916A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6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8611-C88A-4782-81D2-4184901A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3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8522-AC0C-4B35-9827-993CE9B8E4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34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479D1-4798-4284-AE2B-9F9231B49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1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D8AA-8569-4558-B331-ED4859B651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25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128F-0BF3-4320-B392-AF6B651A06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86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0397-75F4-4FE7-9EEE-7FB7AE4350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1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E96B-F951-4F37-9A63-B3F88FA74C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8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7A92D-5335-4451-903D-D1C740E0F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3C7E-C5F6-4494-A02C-AAA38F167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63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FD514-85AB-42B9-B99F-4F08AD4049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94D8-D81B-42EC-955F-E0AFC7639E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31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FB8A1-CC88-4383-A261-162534A9BC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71A-CB8A-4581-A9E9-685E66B9B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3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6740D-AB40-401E-9DD1-1EB94B19FE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305D-7868-4EF1-AEF1-8797F8218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6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F7E2B-AF0E-48C2-8355-CBEBC2090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6A08-D717-4FC4-ABDE-AE08F6F6EF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4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80D3E-373C-4C57-8C32-6E9EECDE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60619-673F-4AA4-A52E-E4341B729E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ACD51-E202-4778-B9A3-80BC742D9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B2EF-7239-4350-94AD-3D7E4D7A14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3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AF6D9-F6C3-40F9-B4E7-D7E0B92228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2916F-A30A-4DED-BC0E-0DC242189C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91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4EEE5-279F-472B-AC42-81828E458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E586E-DE61-4B68-856D-2794EC0FE3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3581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5A13B-5552-425E-9914-A0E8E287B5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B320-BEC8-47D6-82CC-5C8418FB97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4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F2B52-7B01-4231-BCEA-16C83BB0CA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81396-E435-4C2B-9AAB-203FC5540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1129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8581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 bwMode="auto">
          <a:xfrm rot="16200000" flipH="1">
            <a:off x="-2928937" y="3000375"/>
            <a:ext cx="6643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 Ш К О Л А  Р О С С И И »</a:t>
            </a:r>
          </a:p>
        </p:txBody>
      </p:sp>
      <p:pic>
        <p:nvPicPr>
          <p:cNvPr id="4" name="Рисунок 9" descr="logo_prosv1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59513"/>
            <a:ext cx="1285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4990-A728-4B37-BBC2-A75D63E52A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5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8581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 bwMode="auto">
          <a:xfrm rot="16200000" flipH="1">
            <a:off x="-2928937" y="3000375"/>
            <a:ext cx="6643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 Ш К О Л А  Р О С С И И »</a:t>
            </a:r>
          </a:p>
        </p:txBody>
      </p:sp>
      <p:pic>
        <p:nvPicPr>
          <p:cNvPr id="4" name="Рисунок 9" descr="logo_prosv1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59513"/>
            <a:ext cx="1285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4990-A728-4B37-BBC2-A75D63E52A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83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8581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 bwMode="auto">
          <a:xfrm rot="16200000" flipH="1">
            <a:off x="-2928937" y="3000375"/>
            <a:ext cx="6643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 Ш К О Л А  Р О С С И И »</a:t>
            </a:r>
          </a:p>
        </p:txBody>
      </p:sp>
      <p:pic>
        <p:nvPicPr>
          <p:cNvPr id="4" name="Рисунок 9" descr="logo_prosv1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59513"/>
            <a:ext cx="1285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4990-A728-4B37-BBC2-A75D63E52A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0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8581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 bwMode="auto">
          <a:xfrm rot="16200000" flipH="1">
            <a:off x="-2928937" y="3000375"/>
            <a:ext cx="6643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 Ш К О Л А  Р О С С И И »</a:t>
            </a:r>
          </a:p>
        </p:txBody>
      </p:sp>
      <p:pic>
        <p:nvPicPr>
          <p:cNvPr id="4" name="Рисунок 9" descr="logo_prosv1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59513"/>
            <a:ext cx="1285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4990-A728-4B37-BBC2-A75D63E52A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B081BF-9E69-4B72-9C35-10AEE1650F97}" type="datetimeFigureOut">
              <a:rPr lang="ru-RU" smtClean="0">
                <a:solidFill>
                  <a:prstClr val="black"/>
                </a:solidFill>
              </a:rPr>
              <a:pPr/>
              <a:t>04.04.2018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6958DA-2CAA-4370-AF0F-3F3E9B091F7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0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AEA6BB99-DB14-403C-AFD9-FDE662CCDAB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 Unicode MS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0541" cmpd="sng">
            <a:solidFill>
              <a:srgbClr val="7D7D7D">
                <a:tint val="100000"/>
                <a:shade val="100000"/>
                <a:satMod val="110000"/>
              </a:srgbClr>
            </a:solidFill>
            <a:prstDash val="solid"/>
          </a:ln>
          <a:gradFill>
            <a:gsLst>
              <a:gs pos="0">
                <a:srgbClr val="FFFFFF">
                  <a:tint val="40000"/>
                  <a:satMod val="250000"/>
                </a:srgbClr>
              </a:gs>
              <a:gs pos="9000">
                <a:srgbClr val="FFFFFF">
                  <a:tint val="52000"/>
                  <a:satMod val="300000"/>
                </a:srgbClr>
              </a:gs>
              <a:gs pos="50000">
                <a:srgbClr val="FFFFFF">
                  <a:shade val="20000"/>
                  <a:satMod val="300000"/>
                </a:srgbClr>
              </a:gs>
              <a:gs pos="79000">
                <a:srgbClr val="FFFFFF">
                  <a:tint val="52000"/>
                  <a:satMod val="300000"/>
                </a:srgbClr>
              </a:gs>
              <a:gs pos="100000">
                <a:srgbClr val="FFFFFF">
                  <a:tint val="40000"/>
                  <a:satMod val="250000"/>
                </a:srgbClr>
              </a:gs>
            </a:gsLst>
            <a:lin ang="5400000"/>
          </a:gradFill>
          <a:effectLst/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6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00776-DB1F-4322-A6EC-BAFC04E57CE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4ACD51-E202-4778-B9A3-80BC742D9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C5B2EF-7239-4350-94AD-3D7E4D7A14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73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elesnost.ru/alfa/metafizika_anatomii/oshutimaya_brennost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1%82%D1%80%D1%8F%D0%BF%D0%B8%D1%87%D0%BD%D0%BE%D0%B9%20%D0%BA%D1%83%D0%BA%D0%BB%D1%8B&amp;noreask=1&amp;img_url=http://www.greenmama.ru/dn_images/02/61/86/38/1290432003kukli.jpg&amp;pos=15&amp;rpt=simage&amp;lr=21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638728" cy="182976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УРОК ОКРУЖАЮЩЕГО МИРА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1092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</a:t>
            </a:r>
          </a:p>
          <a:p>
            <a:r>
              <a:rPr lang="ru-RU" sz="2400" dirty="0" smtClean="0"/>
              <a:t>учитель начальных классов</a:t>
            </a:r>
          </a:p>
          <a:p>
            <a:r>
              <a:rPr lang="ru-RU" sz="2400" dirty="0" smtClean="0"/>
              <a:t>Гамзатова </a:t>
            </a:r>
            <a:r>
              <a:rPr lang="ru-RU" sz="2400" dirty="0" err="1" smtClean="0"/>
              <a:t>Мадина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3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CAGFFW1Y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491880" y="0"/>
            <a:ext cx="288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previewCAE2KZML.jpg"/>
          <p:cNvPicPr>
            <a:picLocks noChangeAspect="1"/>
          </p:cNvPicPr>
          <p:nvPr/>
        </p:nvPicPr>
        <p:blipFill>
          <a:blip r:embed="rId2" cstate="print">
            <a:lum bright="16000" contrast="35000"/>
          </a:blip>
          <a:srcRect l="53217" b="56248"/>
          <a:stretch>
            <a:fillRect/>
          </a:stretch>
        </p:blipFill>
        <p:spPr>
          <a:xfrm>
            <a:off x="2123728" y="1268760"/>
            <a:ext cx="54006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CA25J7LF.jpg"/>
          <p:cNvPicPr>
            <a:picLocks noChangeAspect="1"/>
          </p:cNvPicPr>
          <p:nvPr/>
        </p:nvPicPr>
        <p:blipFill>
          <a:blip r:embed="rId2" cstate="print">
            <a:grayscl/>
            <a:lum contrast="10000"/>
          </a:blip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0693625_skel01.jpg"/>
          <p:cNvPicPr>
            <a:picLocks noChangeAspect="1"/>
          </p:cNvPicPr>
          <p:nvPr/>
        </p:nvPicPr>
        <p:blipFill>
          <a:blip r:embed="rId2" cstate="print">
            <a:lum contrast="25000"/>
          </a:blip>
          <a:srcRect l="38169" t="44750" r="31051"/>
          <a:stretch>
            <a:fillRect/>
          </a:stretch>
        </p:blipFill>
        <p:spPr>
          <a:xfrm>
            <a:off x="3203848" y="0"/>
            <a:ext cx="2880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_jpg4ae153af3581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36512" y="0"/>
            <a:ext cx="619268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188640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череп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908720"/>
            <a:ext cx="285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позвоночник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1558533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рёбра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276872"/>
            <a:ext cx="185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грудина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996952"/>
            <a:ext cx="2402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кости таза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5024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кости рук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4293096"/>
            <a:ext cx="215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кости ног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97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7875" y="571500"/>
            <a:ext cx="2786063" cy="2603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«СКЕЛЕТ»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произошло от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греческого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слова  «СКЕЛЕТОС»-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высохший. </a:t>
            </a:r>
          </a:p>
        </p:txBody>
      </p:sp>
      <p:pic>
        <p:nvPicPr>
          <p:cNvPr id="34821" name="Picture 5" descr="http://www.ichaz.com/maya/Picture%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51435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n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4357688" cy="628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428625"/>
            <a:ext cx="4214813" cy="5411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Телу помогает поддерживать форму скелет, состоящий из отдельных костей. </a:t>
            </a:r>
            <a:r>
              <a:rPr lang="ru-RU" dirty="0">
                <a:solidFill>
                  <a:srgbClr val="4E3B30"/>
                </a:solidFill>
                <a:latin typeface="Arial" charset="0"/>
              </a:rPr>
              <a:t>Он напоминает прочный каркас, который делают строители, когда возводят высокое здание. Многие кости твоего скелета соединены подвижно с помощью суставов и связок. Благодаря гибким соединениям костей ты можешь бегать и прыгать.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теле взрослого человека около 200 отдельных костей.</a:t>
            </a:r>
            <a:r>
              <a:rPr lang="ru-RU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>
                <a:solidFill>
                  <a:srgbClr val="4E3B30"/>
                </a:solidFill>
                <a:latin typeface="Arial" charset="0"/>
              </a:rPr>
              <a:t>У маленьких детей их даже больше, ведь с возрастом некоторые кости прочно срастаются между собой!</a:t>
            </a:r>
          </a:p>
        </p:txBody>
      </p:sp>
    </p:spTree>
    <p:extLst>
      <p:ext uri="{BB962C8B-B14F-4D97-AF65-F5344CB8AC3E}">
        <p14:creationId xmlns:p14="http://schemas.microsoft.com/office/powerpoint/2010/main" val="1340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_3677_3131.jpg"/>
          <p:cNvPicPr>
            <a:picLocks noChangeAspect="1"/>
          </p:cNvPicPr>
          <p:nvPr/>
        </p:nvPicPr>
        <p:blipFill rotWithShape="1">
          <a:blip r:embed="rId2" cstate="print"/>
          <a:srcRect l="52685"/>
          <a:stretch/>
        </p:blipFill>
        <p:spPr>
          <a:xfrm>
            <a:off x="2926833" y="128229"/>
            <a:ext cx="2808312" cy="65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ysht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286250" cy="612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0" y="357188"/>
            <a:ext cx="3929063" cy="571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4E3B30"/>
                </a:solidFill>
                <a:latin typeface="Arial" charset="0"/>
              </a:rPr>
              <a:t>Кости приводят в движение мышцы</a:t>
            </a:r>
            <a:r>
              <a:rPr lang="ru-RU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теле человека около 600 мышц</a:t>
            </a:r>
            <a:r>
              <a:rPr lang="ru-RU" dirty="0">
                <a:solidFill>
                  <a:srgbClr val="4E3B30"/>
                </a:solidFill>
                <a:latin typeface="Arial" charset="0"/>
              </a:rPr>
              <a:t>, и каждая из них участвует в выполнении какого-либо движения. </a:t>
            </a:r>
          </a:p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4E3B30"/>
                </a:solidFill>
                <a:latin typeface="Arial" charset="0"/>
              </a:rPr>
              <a:t>Мышцы, словно канаты, состоят из тонких волокон. Своими концами мышцы крепятся к костям. </a:t>
            </a:r>
          </a:p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Мышцы могут сокращаться и расслабляться.</a:t>
            </a:r>
          </a:p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4E3B30"/>
                </a:solidFill>
                <a:latin typeface="Arial" charset="0"/>
              </a:rPr>
              <a:t>Когда мышца сокращается, кости как бы подтягиваются друг к другу.</a:t>
            </a:r>
          </a:p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4E3B30"/>
                </a:solidFill>
                <a:latin typeface="Arial" charset="0"/>
              </a:rPr>
              <a:t>Например, чтобы сделать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один шаг</a:t>
            </a:r>
            <a:r>
              <a:rPr lang="ru-RU" dirty="0">
                <a:solidFill>
                  <a:srgbClr val="4E3B30"/>
                </a:solidFill>
                <a:latin typeface="Arial" charset="0"/>
              </a:rPr>
              <a:t>, требуется работа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 мышц</a:t>
            </a:r>
            <a:r>
              <a:rPr lang="ru-RU" dirty="0">
                <a:solidFill>
                  <a:srgbClr val="4E3B3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3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3" y="428625"/>
            <a:ext cx="3714750" cy="245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Мышцы лица называются мимическими. </a:t>
            </a:r>
            <a:r>
              <a:rPr lang="ru-RU" sz="2000" dirty="0">
                <a:solidFill>
                  <a:srgbClr val="4E3B30"/>
                </a:solidFill>
                <a:latin typeface="Arial" charset="0"/>
              </a:rPr>
              <a:t>Они позволяют человеку выражать различные чувства: радость, страх, испуг и др.</a:t>
            </a:r>
          </a:p>
        </p:txBody>
      </p:sp>
      <p:pic>
        <p:nvPicPr>
          <p:cNvPr id="21506" name="Picture 2" descr="http://www.nedug.ru/common/data/pub/images/articles/76011/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4202112" cy="464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6" descr="http://i1.imagefor.me/m/600x0/26110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4000528" cy="3159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76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36863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429250" y="5619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29250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32263" y="44497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132263" y="38020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132263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32263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836863" y="44497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836863" y="38020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36863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836863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836863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132263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132263" y="5619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132263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781550" y="44497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781550" y="38020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781550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81550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781550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781550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484563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484563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484563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484563" y="38020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484563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6076950" y="12096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429250" y="38020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429250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5429250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429250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076950" y="25066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076950" y="1857375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299" name="Rectangle 38"/>
          <p:cNvSpPr>
            <a:spLocks noChangeArrowheads="1"/>
          </p:cNvSpPr>
          <p:nvPr/>
        </p:nvSpPr>
        <p:spPr bwMode="auto">
          <a:xfrm>
            <a:off x="6076950" y="3154363"/>
            <a:ext cx="6477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928938" y="1214438"/>
          <a:ext cx="500062" cy="384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Ц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3571875" y="1214438"/>
          <a:ext cx="50006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/>
              </a:tblGrid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214813" y="571500"/>
          <a:ext cx="500062" cy="448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857750" y="1214438"/>
          <a:ext cx="500063" cy="384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/>
              </a:tblGrid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Ё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5429250" y="571500"/>
          <a:ext cx="642938" cy="391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"/>
              </a:tblGrid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6143625" y="1214438"/>
          <a:ext cx="500063" cy="256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/>
              </a:tblGrid>
              <a:tr h="64863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7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7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7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2857500" y="1143000"/>
          <a:ext cx="3857628" cy="83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"/>
                <a:gridCol w="642938"/>
                <a:gridCol w="642938"/>
                <a:gridCol w="642938"/>
                <a:gridCol w="642938"/>
                <a:gridCol w="642938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85813" y="54292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1. Главный орган кровеносной системы.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1500" y="528637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2. Жидкость красного цвета, доставляющая кислород и питательные вещества и уносящая вредные вещества.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28625" y="5357813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3.Орган пищеварительной системы, в котором переваривается пища.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00063" y="54292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4. Главный орган дыхательной системы.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00063" y="550068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5. Орган, очищающий кровь от вредных веществ.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14375" y="54292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4E3B30"/>
                </a:solidFill>
              </a:rPr>
              <a:t>6.Организм человека.</a:t>
            </a:r>
          </a:p>
        </p:txBody>
      </p:sp>
      <p:pic>
        <p:nvPicPr>
          <p:cNvPr id="35842" name="Picture 2" descr="http://im5-tub-ru.yandex.net/i?id=215324973-0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18700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vsezdorovo.com/wp-content/uploads/2011/01/b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19161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http://med-diet.ru/wp-content/uploads/2011/10/jeludoc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"/>
            <a:ext cx="177323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http://im3-tub-ru.yandex.net/i?id=180593550-2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428875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http://www.vw-golfclub.ru/forum/imagehosting/2012/08/25/160355038ae8ced1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000500"/>
            <a:ext cx="188753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42938" y="500063"/>
            <a:ext cx="3889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СКЕЛЕТ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929188" y="500063"/>
            <a:ext cx="36718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МЫШЦЫ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35150" y="4221163"/>
            <a:ext cx="6256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ОПОРНО-ДВИГАТЕЛЬНАЯ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СИСТЕМА</a:t>
            </a:r>
          </a:p>
        </p:txBody>
      </p:sp>
      <p:pic>
        <p:nvPicPr>
          <p:cNvPr id="6149" name="Picture 9" descr="is?Xiu-dWUBlgk7QtpXSMUc7TYx8OSFtHbgj9tyw0IRxp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357313"/>
            <a:ext cx="1296987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6429375" y="1357313"/>
          <a:ext cx="1214438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Точечный рисунок" r:id="rId5" imgW="1542857" imgH="3247619" progId="Paint.Picture">
                  <p:embed/>
                </p:oleObj>
              </mc:Choice>
              <mc:Fallback>
                <p:oleObj name="Точечный рисунок" r:id="rId5" imgW="1542857" imgH="3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357313"/>
                        <a:ext cx="1214438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500438" y="3286125"/>
            <a:ext cx="1008062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rot="6294492">
            <a:off x="5045869" y="3220244"/>
            <a:ext cx="1008063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9" grpId="0" animBg="1"/>
      <p:bldP spid="20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Картинка1" descr="zab7_zabolel-rebenokru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960813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Картинка2" descr="krasiwaja-osanka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92150"/>
            <a:ext cx="4465637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9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Картинка1" descr="posture_bi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211638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Картинка2" descr="prir63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42481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8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214313" y="357188"/>
            <a:ext cx="8572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 скелета и мышц зависит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ОСАНКА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человека.</a:t>
            </a:r>
          </a:p>
        </p:txBody>
      </p:sp>
      <p:pic>
        <p:nvPicPr>
          <p:cNvPr id="7171" name="Picture 3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1754187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500188"/>
            <a:ext cx="216217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3" name="Picture 5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357438"/>
            <a:ext cx="2174875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500188"/>
            <a:ext cx="2005012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5000625"/>
            <a:ext cx="2063750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000500"/>
            <a:ext cx="214312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 descr="88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5975" y="4000500"/>
            <a:ext cx="1803400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8" descr="1111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143375"/>
            <a:ext cx="1773237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214313" y="357188"/>
            <a:ext cx="8572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 скелета и мышц зависит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ОСАНКА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человека.</a:t>
            </a:r>
          </a:p>
        </p:txBody>
      </p:sp>
      <p:pic>
        <p:nvPicPr>
          <p:cNvPr id="14" name="Picture 10" descr="http://arumbiz.ru/wp-content/uploads/2011/08/osan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28750"/>
            <a:ext cx="5430838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0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214313" y="285750"/>
            <a:ext cx="9429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 скелета и мышц зависит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ОСАНКА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человека.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428750"/>
            <a:ext cx="2965450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1428750"/>
            <a:ext cx="20002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Прямоугольник 16"/>
          <p:cNvSpPr>
            <a:spLocks noChangeArrowheads="1"/>
          </p:cNvSpPr>
          <p:nvPr/>
        </p:nvSpPr>
        <p:spPr bwMode="auto">
          <a:xfrm>
            <a:off x="571500" y="5357813"/>
            <a:ext cx="80724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4E3B30"/>
                </a:solidFill>
                <a:latin typeface="Arial" pitchFamily="34" charset="0"/>
              </a:rPr>
              <a:t>От неправильной посадки за столом, за партой или от неправильной походки позвоночник может</a:t>
            </a:r>
            <a:r>
              <a:rPr lang="ru-RU" sz="2400" smtClean="0">
                <a:solidFill>
                  <a:srgbClr val="4E3B30"/>
                </a:solidFill>
                <a:latin typeface="Arial" pitchFamily="34" charset="0"/>
              </a:rPr>
              <a:t> искривиться.</a:t>
            </a:r>
            <a:endParaRPr lang="ru-RU" smtClean="0">
              <a:solidFill>
                <a:srgbClr val="4E3B30"/>
              </a:solidFill>
              <a:latin typeface="Arial" pitchFamily="34" charset="0"/>
            </a:endParaRPr>
          </a:p>
        </p:txBody>
      </p:sp>
      <p:pic>
        <p:nvPicPr>
          <p:cNvPr id="18438" name="Picture 8" descr="http://www.likar.info/pictures_ckfinder/images/health/Osanka_stand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19288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100-igrushek.ru/published/publicdata/100TOYS/attachments/SC/products_pictures/0420357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14500"/>
            <a:ext cx="2071687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://img.wikimart.ru/img/catalog_model/f215/2149899/0_3994_mid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928813"/>
            <a:ext cx="1857375" cy="209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http://im5-tub-ru.yandex.net/i?id=307757926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429125"/>
            <a:ext cx="15811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" descr="http://im5-tub-ru.yandex.net/i?id=307757926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429125"/>
            <a:ext cx="15811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http://www.kurier-media.ru/i/article/big_1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143375"/>
            <a:ext cx="2571750" cy="207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63" y="357188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Эксперимент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 правильно?</a:t>
            </a:r>
          </a:p>
        </p:txBody>
      </p:sp>
    </p:spTree>
    <p:extLst>
      <p:ext uri="{BB962C8B-B14F-4D97-AF65-F5344CB8AC3E}">
        <p14:creationId xmlns:p14="http://schemas.microsoft.com/office/powerpoint/2010/main" val="7664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odno-byt-rebenkom.ru/pc/catalog_item_image/pp_181.jpg?1313638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2789225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http://www.meridiancentre.ru/files/uchebnyi/kaska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357586" cy="300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http://synews.ru/uploads/posts/2009-12/1261519285_ung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71546"/>
            <a:ext cx="2714644" cy="2040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63" y="357188"/>
            <a:ext cx="8643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Укрепление мышц</a:t>
            </a:r>
          </a:p>
        </p:txBody>
      </p:sp>
    </p:spTree>
    <p:extLst>
      <p:ext uri="{BB962C8B-B14F-4D97-AF65-F5344CB8AC3E}">
        <p14:creationId xmlns:p14="http://schemas.microsoft.com/office/powerpoint/2010/main" val="22006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63" y="357188"/>
            <a:ext cx="8643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Укрепление костей</a:t>
            </a: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572375" y="5357813"/>
            <a:ext cx="457200" cy="3651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C79D8E4A-C757-413A-ABBA-F3EA808447AA}" type="slidenum">
              <a:rPr lang="ru-RU" sz="1200">
                <a:solidFill>
                  <a:srgbClr val="4E3B30"/>
                </a:solidFill>
              </a:rPr>
              <a:pPr>
                <a:defRPr/>
              </a:pPr>
              <a:t>28</a:t>
            </a:fld>
            <a:endParaRPr lang="ru-RU" sz="1200">
              <a:solidFill>
                <a:srgbClr val="4E3B3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4143375"/>
            <a:ext cx="507206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4E3B30"/>
                </a:solidFill>
                <a:latin typeface="Arial" charset="0"/>
              </a:rPr>
              <a:t>Состав костей скелета зависит от возраста человека и от качества пищи.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Чтобы кости не были хрупкими и мягкими, врачи рекомендуют употреблять продукты, богатые содержанием кальция. </a:t>
            </a:r>
          </a:p>
        </p:txBody>
      </p:sp>
      <p:pic>
        <p:nvPicPr>
          <p:cNvPr id="14" name="Picture 6" descr="http://img-fotki.yandex.ru/get/6212/91945973.98/0_76234_77f948b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143000"/>
            <a:ext cx="2428875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 descr="http://vredotdiet.ru/uploads/posts/2012-08/1346063804_so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2422525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http://static.diary.ru/userdir/1/7/3/4/173473/59059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143000"/>
            <a:ext cx="2428875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10" descr="http://www.hgate.net/blog/wp-content/uploads/2010/05/osteoporosis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714750"/>
            <a:ext cx="27146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9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Значение скелета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93624" y="1340768"/>
            <a:ext cx="5150376" cy="4785395"/>
          </a:xfrm>
        </p:spPr>
        <p:txBody>
          <a:bodyPr>
            <a:normAutofit/>
          </a:bodyPr>
          <a:lstStyle/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придаёт  телу размеры и форму</a:t>
            </a:r>
          </a:p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защищает и поддерживает внутренние  органы</a:t>
            </a:r>
          </a:p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служит опорой для мышц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3000"/>
            <a:ext cx="392909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59367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4-tub-ru.yandex.net/i?id=57019386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214554"/>
            <a:ext cx="6406560" cy="4071966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39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DA1F28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ли поставить тряпичных кукол?</a:t>
            </a:r>
            <a:endParaRPr lang="ru-RU" sz="3200" b="1" dirty="0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solidFill>
                <a:srgbClr val="DA1F28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21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Мышцы приводят в движение кости, а значит.  и наше тело.</a:t>
            </a:r>
          </a:p>
          <a:p>
            <a:r>
              <a:rPr lang="ru-RU" dirty="0" smtClean="0"/>
              <a:t>Мышцы сокращаются и расслабляются.</a:t>
            </a:r>
          </a:p>
          <a:p>
            <a:r>
              <a:rPr lang="ru-RU" dirty="0" smtClean="0"/>
              <a:t>Занятия спортом и физическим трудом укрепляют </a:t>
            </a:r>
            <a:r>
              <a:rPr lang="ru-RU" dirty="0" err="1" smtClean="0"/>
              <a:t>мыщцы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мышц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7"/>
          <a:stretch/>
        </p:blipFill>
        <p:spPr bwMode="auto">
          <a:xfrm>
            <a:off x="728580" y="1481138"/>
            <a:ext cx="224133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5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8" y="1556792"/>
            <a:ext cx="7560840" cy="498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важна </a:t>
            </a:r>
            <a:br>
              <a:rPr lang="ru-RU" dirty="0" smtClean="0"/>
            </a:br>
            <a:r>
              <a:rPr lang="ru-RU" dirty="0" smtClean="0"/>
              <a:t>правильная осанка?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9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dirty="0" smtClean="0"/>
              <a:t>Прочитать в учебнике стр. 134 -137</a:t>
            </a:r>
          </a:p>
          <a:p>
            <a:r>
              <a:rPr lang="ru-RU" dirty="0" smtClean="0"/>
              <a:t>Выполнить задания в рабочей тетради по данной теме.</a:t>
            </a:r>
          </a:p>
          <a:p>
            <a:r>
              <a:rPr lang="ru-RU" dirty="0" smtClean="0"/>
              <a:t>Прослушать данную тему на диске с другом и обсудить.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Обязательно</a:t>
            </a:r>
          </a:p>
          <a:p>
            <a:r>
              <a:rPr lang="ru-RU" dirty="0" smtClean="0"/>
              <a:t>Следить за своей осанкой.</a:t>
            </a:r>
          </a:p>
          <a:p>
            <a:r>
              <a:rPr lang="ru-RU" dirty="0" smtClean="0"/>
              <a:t>Заниматься физическим трудом и физкультурой для укрепления мышц.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9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052736"/>
            <a:ext cx="7128792" cy="2585323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FF0000">
                <a:alpha val="66000"/>
              </a:srgb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B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СПАСИБО,</a:t>
            </a:r>
            <a:br>
              <a:rPr lang="ru-RU" sz="54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ДОРОГИЕ ДЕТИ,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УРОК!!!</a:t>
            </a:r>
            <a:endParaRPr lang="ru-RU" sz="54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rgbClr val="C6E7F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56181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850" y="5157788"/>
            <a:ext cx="87122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5400" b="1" smtClean="0">
                <a:solidFill>
                  <a:srgbClr val="800000"/>
                </a:solidFill>
              </a:rPr>
              <a:t>Почему это возможно?</a:t>
            </a:r>
            <a:endParaRPr lang="ru-RU" sz="5400" b="1" smtClean="0">
              <a:solidFill>
                <a:srgbClr val="FF6600"/>
              </a:solidFill>
            </a:endParaRPr>
          </a:p>
        </p:txBody>
      </p:sp>
      <p:pic>
        <p:nvPicPr>
          <p:cNvPr id="10247" name="Picture 7" descr="s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333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4005064"/>
            <a:ext cx="8172450" cy="285293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урока: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узнать роль скелета и мышц  в жизни человека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500313" y="571500"/>
            <a:ext cx="6464175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Почему тряпичная кукла падает и требует опоры, а человек может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выполнять различные движения и не падать?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45" name="Picture 2" descr="http://www.kiddymania.co.uk/images/rag-doll-e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1714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8" y="1196752"/>
            <a:ext cx="8860879" cy="33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38" y="3789040"/>
            <a:ext cx="651621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281" y="398249"/>
            <a:ext cx="9310562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 : «Опора тела и движение»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 чём мы узнаем на уроке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988840"/>
            <a:ext cx="88204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 Узнаем, что такое скелет, из каких частей он состоит; </a:t>
            </a:r>
            <a: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48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068960"/>
            <a:ext cx="88204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 Выясним для чего служит каждая часть и весь скелет полностью;</a:t>
            </a:r>
            <a: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48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005064"/>
            <a:ext cx="88204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 Узнаем, что приводит скелет в движение;</a:t>
            </a:r>
            <a: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48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5085184"/>
            <a:ext cx="88204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 Выясним как связаны скелет, мышцы  и наше здоровье.</a:t>
            </a:r>
            <a: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48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c-107-lg.jpg"/>
          <p:cNvPicPr>
            <a:picLocks noChangeAspect="1"/>
          </p:cNvPicPr>
          <p:nvPr/>
        </p:nvPicPr>
        <p:blipFill>
          <a:blip r:embed="rId2" cstate="print"/>
          <a:srcRect b="6614"/>
          <a:stretch>
            <a:fillRect/>
          </a:stretch>
        </p:blipFill>
        <p:spPr>
          <a:xfrm>
            <a:off x="1979712" y="188640"/>
            <a:ext cx="5478780" cy="64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_4359_3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56084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6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let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510</Words>
  <Application>Microsoft Office PowerPoint</Application>
  <PresentationFormat>Экран (4:3)</PresentationFormat>
  <Paragraphs>111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Открытая</vt:lpstr>
      <vt:lpstr>skelet</vt:lpstr>
      <vt:lpstr>1_Тема Office</vt:lpstr>
      <vt:lpstr>Оформление по умолчанию</vt:lpstr>
      <vt:lpstr>Паркет</vt:lpstr>
      <vt:lpstr>Точечный рисунок</vt:lpstr>
      <vt:lpstr>УРОК ОКРУЖАЮЩЕГО МИРА  </vt:lpstr>
      <vt:lpstr>Презентация PowerPoint</vt:lpstr>
      <vt:lpstr>Презентация PowerPoint</vt:lpstr>
      <vt:lpstr>Презентация PowerPoint</vt:lpstr>
      <vt:lpstr>Цель урока: узнать роль скелета и мышц  в жизни человека</vt:lpstr>
      <vt:lpstr>Презентация PowerPoint</vt:lpstr>
      <vt:lpstr>О чём мы узнаем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скелета</vt:lpstr>
      <vt:lpstr>Значение мышц</vt:lpstr>
      <vt:lpstr>Почему важна  правильная осанка?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Хайбат</cp:lastModifiedBy>
  <cp:revision>17</cp:revision>
  <dcterms:created xsi:type="dcterms:W3CDTF">2014-12-07T06:14:27Z</dcterms:created>
  <dcterms:modified xsi:type="dcterms:W3CDTF">2018-04-04T21:00:40Z</dcterms:modified>
</cp:coreProperties>
</file>