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0" r:id="rId13"/>
    <p:sldId id="272" r:id="rId14"/>
    <p:sldId id="271" r:id="rId15"/>
    <p:sldId id="275" r:id="rId16"/>
    <p:sldId id="284" r:id="rId17"/>
    <p:sldId id="283" r:id="rId18"/>
    <p:sldId id="276" r:id="rId19"/>
    <p:sldId id="277" r:id="rId20"/>
    <p:sldId id="278" r:id="rId21"/>
    <p:sldId id="280" r:id="rId22"/>
    <p:sldId id="279" r:id="rId23"/>
    <p:sldId id="285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99FF"/>
    <a:srgbClr val="660066"/>
    <a:srgbClr val="0000FF"/>
    <a:srgbClr val="FF0066"/>
    <a:srgbClr val="000099"/>
    <a:srgbClr val="008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0209-1B77-404E-836F-EA3DC8E1F01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C4FA-38C7-4D2A-A211-4B19EC954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107504" y="189000"/>
            <a:ext cx="4628570" cy="324000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7" name="Рисунок 6" descr="10.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3" y="3429360"/>
            <a:ext cx="4628578" cy="3240000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692696"/>
            <a:ext cx="4536504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	Океан и острова покрыты толстым ледяным панцирем. 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	Лишь кое-где на островах его нет, но и здесь суша промерзает на много метров в глубину. 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Почва на арктических островах почти совсем не образуется.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4644008" y="260648"/>
            <a:ext cx="4320480" cy="62646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Летом в Арктике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полярный день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Несколько месяцев не заходит солнце и круглые сутки светло. Но не тепло.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Температура лишь на несколько градусов выше нуля.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В самый теплый месяц температура воздуха не превышает + 5 °C.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16632"/>
            <a:ext cx="4560000" cy="3420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7" name="Рисунок 6" descr="13.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284984"/>
            <a:ext cx="4560000" cy="3420000"/>
          </a:xfrm>
          <a:prstGeom prst="round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3968" y="260648"/>
            <a:ext cx="4680520" cy="64087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Зимой наступает </a:t>
            </a:r>
            <a:r>
              <a:rPr lang="ru-RU" sz="3000" u="sng" dirty="0" smtClean="0">
                <a:solidFill>
                  <a:srgbClr val="C00000"/>
                </a:solidFill>
                <a:latin typeface="Comic Sans MS" pitchFamily="66" charset="0"/>
              </a:rPr>
              <a:t>полярная ночь</a:t>
            </a: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	Несколько месяцев подряд солнце совсем не показывается – темнота. Только светит луна и мерцают звёзды.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sz="3000" dirty="0" smtClean="0">
                <a:solidFill>
                  <a:srgbClr val="008000"/>
                </a:solidFill>
                <a:latin typeface="Comic Sans MS" pitchFamily="66" charset="0"/>
              </a:rPr>
              <a:t>Дуют сильные ветры, часто бушует пурга. Температура понижается до -60°С. </a:t>
            </a:r>
          </a:p>
          <a:p>
            <a:pPr>
              <a:buNone/>
            </a:pP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ru-RU" sz="3000" dirty="0" smtClean="0">
                <a:solidFill>
                  <a:srgbClr val="FF0066"/>
                </a:solidFill>
                <a:latin typeface="Comic Sans MS" pitchFamily="66" charset="0"/>
              </a:rPr>
              <a:t>Иногда возникают </a:t>
            </a:r>
            <a:r>
              <a:rPr lang="ru-RU" sz="3000" u="sng" dirty="0" smtClean="0">
                <a:solidFill>
                  <a:srgbClr val="FF0066"/>
                </a:solidFill>
                <a:latin typeface="Comic Sans MS" pitchFamily="66" charset="0"/>
              </a:rPr>
              <a:t>полярные сияния</a:t>
            </a:r>
            <a:r>
              <a:rPr lang="ru-RU" sz="3000" dirty="0" smtClean="0">
                <a:solidFill>
                  <a:srgbClr val="FF0066"/>
                </a:solidFill>
                <a:latin typeface="Comic Sans MS" pitchFamily="66" charset="0"/>
              </a:rPr>
              <a:t>.</a:t>
            </a:r>
            <a:endParaRPr lang="ru-RU" sz="30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356992"/>
            <a:ext cx="4339153" cy="324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88640"/>
            <a:ext cx="4320000" cy="324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по учебнику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628800"/>
            <a:ext cx="511256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в учебнике на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с.76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Как живые организмы приспособились к суровым условиям арктических пустынь?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8" name="Содержимое 7" descr="учебник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2670087" cy="3540400"/>
          </a:xfrm>
          <a:ln w="28575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Рисунок 8" descr="Cartoon school child (4) - копия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68344" y="4077072"/>
            <a:ext cx="1222120" cy="2543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Растения арктических пустынь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Содержимое 7" descr="19.jpe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3528" y="1196752"/>
            <a:ext cx="3017309" cy="4525963"/>
          </a:xfr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294480" y="5802446"/>
            <a:ext cx="997600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Мхи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37520" y="1161249"/>
            <a:ext cx="3024000" cy="449558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6372200" y="5802446"/>
            <a:ext cx="2247089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Лишайники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131840" y="1196752"/>
            <a:ext cx="2952328" cy="450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323528" y="5805264"/>
            <a:ext cx="2999415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Полярные маки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e26a4a26ffb3245efd507cf74911f8b1_0_500_0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19872" y="2348880"/>
            <a:ext cx="2348270" cy="317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Животные   арктических  пустынь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018470"/>
            <a:ext cx="1352325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Кайры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8897" y="6018470"/>
            <a:ext cx="1585511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Гагарки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6021288"/>
            <a:ext cx="1272405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Чайки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e26a4a26ffb3245efd507cf74911f8b1_0_500_0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2348880"/>
            <a:ext cx="2348270" cy="3173338"/>
          </a:xfrm>
          <a:prstGeom prst="rect">
            <a:avLst/>
          </a:prstGeom>
        </p:spPr>
      </p:pic>
      <p:pic>
        <p:nvPicPr>
          <p:cNvPr id="18" name="Рисунок 17" descr="2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499" y="836712"/>
            <a:ext cx="3194366" cy="504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Рисунок 20" descr="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87825" y="836712"/>
            <a:ext cx="3308551" cy="504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 descr="http://www.goldensites.ru/media/1/B_1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r="13015"/>
          <a:stretch/>
        </p:blipFill>
        <p:spPr bwMode="auto">
          <a:xfrm>
            <a:off x="6272887" y="1446007"/>
            <a:ext cx="2617042" cy="382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  <a:prstGeom prst="rect">
            <a:avLst/>
          </a:prstGeom>
        </p:spPr>
      </p:pic>
      <p:sp>
        <p:nvSpPr>
          <p:cNvPr id="3" name="AutoShape 2" descr="https://cdn.photoclub.by/images/main39/397703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90797" cy="592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Птичий базар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4" y="190048"/>
            <a:ext cx="9467850" cy="648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5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pic>
        <p:nvPicPr>
          <p:cNvPr id="12" name="Рисунок 11" descr="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9446" y="692696"/>
            <a:ext cx="4628578" cy="324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36104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Животные   арктических  пустынь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0272" y="5930116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10.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764704"/>
            <a:ext cx="4158000" cy="594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 descr="2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3501008"/>
            <a:ext cx="4725000" cy="324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395536" y="836712"/>
            <a:ext cx="1433911" cy="578882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Моржи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3861048"/>
            <a:ext cx="1603656" cy="578882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Тюлень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6093296"/>
            <a:ext cx="2942768" cy="578882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Белые медведи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Подумай!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070" y="5373216"/>
            <a:ext cx="7594354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Как животные приспособились к суровым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условиям Арктики?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8" name="Рисунок 17" descr="2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916832"/>
            <a:ext cx="3888432" cy="3456384"/>
          </a:xfrm>
          <a:prstGeom prst="rect">
            <a:avLst/>
          </a:prstGeom>
        </p:spPr>
      </p:pic>
      <p:pic>
        <p:nvPicPr>
          <p:cNvPr id="22" name="Рисунок 21" descr="e26a4a26ffb3245efd507cf74911f8b1_0_500_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2132856"/>
            <a:ext cx="2160240" cy="291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2" y="4725144"/>
            <a:ext cx="9180000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rgbClr val="000099"/>
                </a:solidFill>
                <a:latin typeface="Comic Sans MS" pitchFamily="66" charset="0"/>
              </a:rPr>
              <a:t>   Вы уже знаете, что наша </a:t>
            </a:r>
            <a:r>
              <a:rPr lang="ru-RU" sz="2600" dirty="0">
                <a:solidFill>
                  <a:srgbClr val="000099"/>
                </a:solidFill>
                <a:latin typeface="Comic Sans MS" pitchFamily="66" charset="0"/>
              </a:rPr>
              <a:t>планета имеет </a:t>
            </a:r>
            <a:r>
              <a:rPr lang="ru-RU" sz="2600" dirty="0" smtClean="0">
                <a:solidFill>
                  <a:srgbClr val="000099"/>
                </a:solidFill>
                <a:latin typeface="Comic Sans MS" pitchFamily="66" charset="0"/>
              </a:rPr>
              <a:t>форму шара, из-за </a:t>
            </a:r>
            <a:r>
              <a:rPr lang="ru-RU" sz="2600" dirty="0">
                <a:solidFill>
                  <a:srgbClr val="000099"/>
                </a:solidFill>
                <a:latin typeface="Comic Sans MS" pitchFamily="66" charset="0"/>
              </a:rPr>
              <a:t>чего солнечные лучи падают на </a:t>
            </a:r>
            <a:r>
              <a:rPr lang="ru-RU" sz="2600" dirty="0" smtClean="0">
                <a:solidFill>
                  <a:srgbClr val="000099"/>
                </a:solidFill>
                <a:latin typeface="Comic Sans MS" pitchFamily="66" charset="0"/>
              </a:rPr>
              <a:t>ее поверхность под разными углами, а потому и по-разному       нагревают ее.                                                               </a:t>
            </a:r>
            <a:r>
              <a:rPr lang="ru-RU" sz="2600" dirty="0" smtClean="0">
                <a:solidFill>
                  <a:srgbClr val="C00000"/>
                </a:solidFill>
                <a:latin typeface="Comic Sans MS" pitchFamily="66" charset="0"/>
              </a:rPr>
              <a:t>Это – главная причина существования природных зон. </a:t>
            </a:r>
          </a:p>
          <a:p>
            <a:pPr algn="ctr">
              <a:buNone/>
            </a:pPr>
            <a:endParaRPr lang="ru-RU" sz="2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79512" y="764704"/>
            <a:ext cx="2520280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79512" y="1124744"/>
            <a:ext cx="2016224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79512" y="1412776"/>
            <a:ext cx="1800200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79512" y="1700808"/>
            <a:ext cx="1692188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79512" y="2060848"/>
            <a:ext cx="1584684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79512" y="2780928"/>
            <a:ext cx="1512168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79512" y="2420888"/>
            <a:ext cx="1512168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9512" y="3140968"/>
            <a:ext cx="1584176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79512" y="3501008"/>
            <a:ext cx="1728192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79512" y="3843886"/>
            <a:ext cx="2055649" cy="17162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79512" y="476672"/>
            <a:ext cx="3024336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13297">
            <a:off x="3135804" y="1948861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Экватор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15600" y="332656"/>
            <a:ext cx="2772824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5F5F5F"/>
                </a:solidFill>
                <a:latin typeface="Comic Sans MS" pitchFamily="66" charset="0"/>
              </a:rPr>
              <a:t>Северный полюс</a:t>
            </a:r>
            <a:endParaRPr lang="ru-RU" sz="2400" dirty="0">
              <a:solidFill>
                <a:srgbClr val="5F5F5F"/>
              </a:solidFill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79512" y="4005064"/>
            <a:ext cx="2508530" cy="510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5F5F5F"/>
                </a:solidFill>
                <a:latin typeface="Comic Sans MS" pitchFamily="66" charset="0"/>
              </a:rPr>
              <a:t>Южный полюс</a:t>
            </a:r>
            <a:endParaRPr lang="ru-RU" sz="2400" dirty="0">
              <a:solidFill>
                <a:srgbClr val="5F5F5F"/>
              </a:solidFill>
              <a:latin typeface="Comic Sans MS" pitchFamily="66" charset="0"/>
            </a:endParaRPr>
          </a:p>
        </p:txBody>
      </p:sp>
      <p:pic>
        <p:nvPicPr>
          <p:cNvPr id="124" name="Рисунок 123" descr="fffffff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72200" y="908720"/>
            <a:ext cx="1990725" cy="3609975"/>
          </a:xfrm>
          <a:prstGeom prst="rect">
            <a:avLst/>
          </a:prstGeom>
        </p:spPr>
      </p:pic>
      <p:grpSp>
        <p:nvGrpSpPr>
          <p:cNvPr id="2" name="Группа 57"/>
          <p:cNvGrpSpPr/>
          <p:nvPr/>
        </p:nvGrpSpPr>
        <p:grpSpPr>
          <a:xfrm>
            <a:off x="395536" y="-1469920"/>
            <a:ext cx="6639586" cy="8499320"/>
            <a:chOff x="395536" y="-1541928"/>
            <a:chExt cx="6639586" cy="8499320"/>
          </a:xfrm>
        </p:grpSpPr>
        <p:pic>
          <p:nvPicPr>
            <p:cNvPr id="43" name="Рисунок 42" descr="Рисунок1 - копия - копия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964413">
              <a:off x="1741660" y="426558"/>
              <a:ext cx="4215663" cy="4104000"/>
            </a:xfrm>
            <a:prstGeom prst="rect">
              <a:avLst/>
            </a:prstGeom>
          </p:spPr>
        </p:pic>
        <p:sp>
          <p:nvSpPr>
            <p:cNvPr id="32" name="Дуга 31"/>
            <p:cNvSpPr/>
            <p:nvPr/>
          </p:nvSpPr>
          <p:spPr>
            <a:xfrm rot="11207329">
              <a:off x="3337391" y="-1541928"/>
              <a:ext cx="3697731" cy="3683471"/>
            </a:xfrm>
            <a:prstGeom prst="arc">
              <a:avLst>
                <a:gd name="adj1" fmla="val 14817022"/>
                <a:gd name="adj2" fmla="val 20760142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395536" y="2780928"/>
              <a:ext cx="3960440" cy="4176464"/>
            </a:xfrm>
            <a:prstGeom prst="arc">
              <a:avLst>
                <a:gd name="adj1" fmla="val 15433317"/>
                <a:gd name="adj2" fmla="val 20542726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rot="12701827">
              <a:off x="4207466" y="-1341790"/>
              <a:ext cx="2129023" cy="2706065"/>
            </a:xfrm>
            <a:prstGeom prst="arc">
              <a:avLst>
                <a:gd name="adj1" fmla="val 14055285"/>
                <a:gd name="adj2" fmla="val 18317869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Дуга 36"/>
            <p:cNvSpPr/>
            <p:nvPr/>
          </p:nvSpPr>
          <p:spPr>
            <a:xfrm rot="1874313">
              <a:off x="1189079" y="3547422"/>
              <a:ext cx="2265872" cy="2665015"/>
            </a:xfrm>
            <a:prstGeom prst="arc">
              <a:avLst>
                <a:gd name="adj1" fmla="val 14236814"/>
                <a:gd name="adj2" fmla="val 18105135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860032" y="548680"/>
              <a:ext cx="144016" cy="21602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2555776" y="4149080"/>
              <a:ext cx="216024" cy="288032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43" idx="1"/>
            </p:cNvCxnSpPr>
            <p:nvPr/>
          </p:nvCxnSpPr>
          <p:spPr>
            <a:xfrm>
              <a:off x="2076528" y="1338578"/>
              <a:ext cx="3359568" cy="216243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14" name="TextBox 13"/>
          <p:cNvSpPr txBox="1"/>
          <p:nvPr/>
        </p:nvSpPr>
        <p:spPr>
          <a:xfrm>
            <a:off x="144488" y="5284365"/>
            <a:ext cx="8856000" cy="138499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Приспособиться к условиям Арктики животным 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помогает толстый слой подкожного жира, густой </a:t>
            </a:r>
          </a:p>
          <a:p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мех, толстые лапы, защитный (белый) цвет меха.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2053772"/>
            <a:ext cx="4536504" cy="32201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44624"/>
            <a:ext cx="4248472" cy="31863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44624"/>
            <a:ext cx="4347188" cy="3096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 descr="3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1006" y="1988840"/>
            <a:ext cx="4512502" cy="33843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88" y="188728"/>
            <a:ext cx="8784000" cy="7920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Цепи питания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Рисунок 17" descr="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869160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Рисунок 18" descr="mir8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7544" y="980728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Рисунок 21" descr="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944896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 descr="2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084168" y="2817112"/>
            <a:ext cx="2448272" cy="162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Рисунок 26" descr="1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7416" y="2852936"/>
            <a:ext cx="2438400" cy="1633728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Рисунок 28" descr="Polar_Bear_Svalbard_Norwegian_Arctic_1366x76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228184" y="4761328"/>
            <a:ext cx="2337701" cy="162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Рисунок 8" descr="e26a4a26ffb3245efd507cf74911f8b1_0_500_0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91880" y="2060848"/>
            <a:ext cx="2160240" cy="2919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88" y="188728"/>
            <a:ext cx="8784000" cy="7920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  Цепи питания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Рисунок 17" descr="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5856" y="2348880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Рисунок 18" descr="mir8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528" y="2348880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Рисунок 21" descr="8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8184" y="2348880"/>
            <a:ext cx="2448272" cy="1548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 descr="2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491880" y="4725144"/>
            <a:ext cx="2448272" cy="162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Рисунок 26" descr="1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228184" y="260648"/>
            <a:ext cx="2438400" cy="1633728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Рисунок 28" descr="Polar_Bear_Svalbard_Norwegian_Arctic_1366x76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444208" y="4653136"/>
            <a:ext cx="2337701" cy="162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cxnSp>
        <p:nvCxnSpPr>
          <p:cNvPr id="31" name="Прямая со стрелкой 30"/>
          <p:cNvCxnSpPr>
            <a:stCxn id="19" idx="3"/>
            <a:endCxn id="18" idx="1"/>
          </p:cNvCxnSpPr>
          <p:nvPr/>
        </p:nvCxnSpPr>
        <p:spPr>
          <a:xfrm>
            <a:off x="2771800" y="3122880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244408" y="3933056"/>
            <a:ext cx="0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5" idx="0"/>
          </p:cNvCxnSpPr>
          <p:nvPr/>
        </p:nvCxnSpPr>
        <p:spPr>
          <a:xfrm flipH="1">
            <a:off x="4716016" y="3861048"/>
            <a:ext cx="1584176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52320" y="1916832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24128" y="3140968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940152" y="5445224"/>
            <a:ext cx="5040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23491" y="5805264"/>
            <a:ext cx="2568989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Белые медведи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7984" y="4725144"/>
            <a:ext cx="1446952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Тюлени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671" y="3501008"/>
            <a:ext cx="1863097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Водоросли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184" y="188640"/>
            <a:ext cx="1285725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Птицы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48264" y="3494286"/>
            <a:ext cx="1072603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Сайка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67944" y="3501008"/>
            <a:ext cx="1062424" cy="510778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Рачки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Рисуно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8784000" cy="6510494"/>
          </a:xfrm>
          <a:prstGeom prst="rect">
            <a:avLst/>
          </a:prstGeom>
        </p:spPr>
      </p:pic>
      <p:sp>
        <p:nvSpPr>
          <p:cNvPr id="3" name="Заголовок 7"/>
          <p:cNvSpPr txBox="1">
            <a:spLocks/>
          </p:cNvSpPr>
          <p:nvPr/>
        </p:nvSpPr>
        <p:spPr>
          <a:xfrm>
            <a:off x="756552" y="188728"/>
            <a:ext cx="8784000" cy="79200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Остров Врангеля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060" y="170080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цель основания заповедника:</a:t>
            </a:r>
          </a:p>
          <a:p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исследование и сохранение уникальных экосистем, островов Арктики;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сохранение редких видов животных;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охрана популяции белых медведей.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431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rtoon school child (4)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68344" y="4077072"/>
            <a:ext cx="1222120" cy="2543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по учебнику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3848" y="1628800"/>
            <a:ext cx="5112568" cy="4824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статью «Арктика и человек» на с.83-84 учебника и ответь на вопросы: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Почему люди с давних пор осваивают Арктику?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Какие экологические проблемы возникли в Арктике?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Как охраняют природу северного края?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8" name="Содержимое 7" descr="учебник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1916832"/>
            <a:ext cx="2670087" cy="3540400"/>
          </a:xfrm>
          <a:ln w="285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Подведём итоги: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067944" y="1340768"/>
            <a:ext cx="4824536" cy="5112568"/>
          </a:xfrm>
          <a:prstGeom prst="roundRect">
            <a:avLst/>
          </a:prstGeom>
          <a:blipFill>
            <a:blip r:embed="rId2" cstate="screen"/>
            <a:stretch>
              <a:fillRect/>
            </a:stretch>
          </a:blipFill>
          <a:ln w="28575">
            <a:solidFill>
              <a:srgbClr val="9999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Где расположена зона арктических пустынь?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Каковы природные условия в этой зоне?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Какие растения и животные характерны для этой зоны?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772816"/>
            <a:ext cx="3816424" cy="2722810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4293096"/>
            <a:ext cx="8496944" cy="2121099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Природные зоны </a:t>
            </a:r>
            <a:r>
              <a:rPr lang="ru-RU" dirty="0" smtClean="0">
                <a:solidFill>
                  <a:srgbClr val="000099"/>
                </a:solidFill>
                <a:latin typeface="Comic Sans MS" pitchFamily="66" charset="0"/>
              </a:rPr>
              <a:t>– это пространства на Земле с одинаковыми температурными условиями, увлажнением, почвами, растительным и животным миром.</a:t>
            </a:r>
            <a:endParaRPr lang="ru-RU" dirty="0">
              <a:solidFill>
                <a:srgbClr val="000099"/>
              </a:solidFill>
            </a:endParaRPr>
          </a:p>
          <a:p>
            <a:pPr algn="ctr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9515" y="260649"/>
            <a:ext cx="2808000" cy="159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2515" y="2132856"/>
            <a:ext cx="2713635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78845" y="2132856"/>
            <a:ext cx="2713635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179906" y="260648"/>
            <a:ext cx="2712574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204160" y="260649"/>
            <a:ext cx="2808000" cy="159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142348" y="2132856"/>
            <a:ext cx="2869812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cnm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2176462" cy="133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Работа в парах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11560" y="2276872"/>
            <a:ext cx="2150432" cy="37010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5856" y="1628800"/>
            <a:ext cx="511256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Рассмотрите карту природных зон России на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с.72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учебника.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Изучите условные обозначения этой карты.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Найдите на карте перечисленные природные зоны.</a:t>
            </a:r>
          </a:p>
          <a:p>
            <a:pPr marL="514350" indent="-514350"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4_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1268760"/>
            <a:ext cx="8760146" cy="4536504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268760"/>
            <a:ext cx="12996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13176"/>
            <a:ext cx="331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Природные зоны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россии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Содержимое 4" descr="34_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5013176"/>
            <a:ext cx="3600400" cy="15841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gif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1" y="188641"/>
            <a:ext cx="8748000" cy="64527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980728"/>
            <a:ext cx="2664296" cy="864096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23728" y="2348880"/>
            <a:ext cx="504056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АРКТИЧЕСКИХ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11760" y="4365104"/>
            <a:ext cx="473772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ПУСТЫНЬ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4_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512" y="1268760"/>
            <a:ext cx="8760146" cy="4536504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1268760"/>
            <a:ext cx="12996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013176"/>
            <a:ext cx="331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Найдите на карте зону арктических пустынь.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Что вы можете рассказать по карте об этой зоне?</a:t>
            </a:r>
            <a:endParaRPr lang="ru-RU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" name="Содержимое 4" descr="34_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5013176"/>
            <a:ext cx="3600400" cy="1584176"/>
          </a:xfrm>
        </p:spPr>
      </p:pic>
      <p:pic>
        <p:nvPicPr>
          <p:cNvPr id="19" name="Рисунок 18" descr="флажо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95936" y="1268760"/>
            <a:ext cx="469353" cy="688791"/>
          </a:xfrm>
          <a:prstGeom prst="rect">
            <a:avLst/>
          </a:prstGeom>
        </p:spPr>
      </p:pic>
      <p:pic>
        <p:nvPicPr>
          <p:cNvPr id="23" name="Рисунок 22" descr="флажо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1556792"/>
            <a:ext cx="469353" cy="688791"/>
          </a:xfrm>
          <a:prstGeom prst="rect">
            <a:avLst/>
          </a:prstGeom>
        </p:spPr>
      </p:pic>
      <p:pic>
        <p:nvPicPr>
          <p:cNvPr id="24" name="Рисунок 23" descr="флажо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176" y="1628800"/>
            <a:ext cx="469353" cy="688791"/>
          </a:xfrm>
          <a:prstGeom prst="rect">
            <a:avLst/>
          </a:prstGeom>
        </p:spPr>
      </p:pic>
      <p:pic>
        <p:nvPicPr>
          <p:cNvPr id="25" name="Рисунок 24" descr="флажок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52320" y="1124744"/>
            <a:ext cx="469353" cy="68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99CCFF"/>
          </a:solidFill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Comic Sans MS" pitchFamily="66" charset="0"/>
              </a:rPr>
              <a:t>Арктика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это всё огромное пространство Северного Ледовитого океана вместе с </a:t>
            </a:r>
            <a:r>
              <a:rPr lang="ru-RU" sz="2800" u="sng" dirty="0" smtClean="0">
                <a:solidFill>
                  <a:srgbClr val="000099"/>
                </a:solidFill>
                <a:latin typeface="Comic Sans MS" pitchFamily="66" charset="0"/>
              </a:rPr>
              <a:t>морями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 и </a:t>
            </a:r>
            <a:r>
              <a:rPr lang="ru-RU" sz="2800" u="sng" dirty="0" smtClean="0">
                <a:solidFill>
                  <a:srgbClr val="000099"/>
                </a:solidFill>
                <a:latin typeface="Comic Sans MS" pitchFamily="66" charset="0"/>
              </a:rPr>
              <a:t>океанами</a:t>
            </a: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844824"/>
            <a:ext cx="4794323" cy="47525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Содержимое 12" descr="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66424" y="1844824"/>
            <a:ext cx="4326056" cy="3960440"/>
          </a:xfrm>
          <a:effectLst>
            <a:softEdge rad="317500"/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4008" y="5445224"/>
            <a:ext cx="4320480" cy="1200329"/>
          </a:xfrm>
          <a:prstGeom prst="rect">
            <a:avLst/>
          </a:prstGeom>
          <a:solidFill>
            <a:srgbClr val="99CCFF"/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В переводе с греческого </a:t>
            </a:r>
            <a:r>
              <a:rPr lang="ru-RU" sz="2400" u="sng" dirty="0" err="1" smtClean="0">
                <a:solidFill>
                  <a:srgbClr val="000099"/>
                </a:solidFill>
                <a:latin typeface="Comic Sans MS" pitchFamily="66" charset="0"/>
              </a:rPr>
              <a:t>arktikos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 —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северный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sz="2400" u="sng" dirty="0" err="1" smtClean="0">
                <a:solidFill>
                  <a:srgbClr val="000099"/>
                </a:solidFill>
                <a:latin typeface="Comic Sans MS" pitchFamily="66" charset="0"/>
              </a:rPr>
              <a:t>аrctos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 —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медведь</a:t>
            </a:r>
            <a:r>
              <a:rPr lang="ru-RU" sz="24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.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88640"/>
            <a:ext cx="4392000" cy="3294000"/>
          </a:xfrm>
          <a:effectLst>
            <a:softEdge rad="127000"/>
          </a:effectLst>
        </p:spPr>
      </p:pic>
      <p:pic>
        <p:nvPicPr>
          <p:cNvPr id="7" name="Содержимое 6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88640"/>
            <a:ext cx="4392000" cy="3294000"/>
          </a:xfrm>
          <a:effectLst>
            <a:softEdge rad="127000"/>
          </a:effectLst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0000" y="3373302"/>
            <a:ext cx="4392000" cy="3296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375360"/>
            <a:ext cx="4392000" cy="3294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2852936"/>
            <a:ext cx="8784976" cy="11129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 островах Арктики расположена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зона арктических пустынь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или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ледяная зона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293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                      Работа в парах</vt:lpstr>
      <vt:lpstr>Природные зоны россии</vt:lpstr>
      <vt:lpstr>ЗОНА</vt:lpstr>
      <vt:lpstr>Найдите на карте зону арктических пустынь. Что вы можете рассказать по карте об этой зоне?</vt:lpstr>
      <vt:lpstr>Арктика – это всё огромное пространство Северного Ледовитого океана вместе с морями и океанами.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учебнику</vt:lpstr>
      <vt:lpstr>Растения арктических пустынь</vt:lpstr>
      <vt:lpstr>Животные   арктических  пустынь</vt:lpstr>
      <vt:lpstr>Презентация PowerPoint</vt:lpstr>
      <vt:lpstr>Презентация PowerPoint</vt:lpstr>
      <vt:lpstr>Животные   арктических  пустынь</vt:lpstr>
      <vt:lpstr>Подумай!</vt:lpstr>
      <vt:lpstr>Презентация PowerPoint</vt:lpstr>
      <vt:lpstr>Цепи питания</vt:lpstr>
      <vt:lpstr>   Цепи питания</vt:lpstr>
      <vt:lpstr>Презентация PowerPoint</vt:lpstr>
      <vt:lpstr>Работа по учебнику</vt:lpstr>
      <vt:lpstr>Подведём итоги: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Хайбат</cp:lastModifiedBy>
  <cp:revision>85</cp:revision>
  <dcterms:created xsi:type="dcterms:W3CDTF">2012-07-19T08:24:34Z</dcterms:created>
  <dcterms:modified xsi:type="dcterms:W3CDTF">2017-10-24T17:41:09Z</dcterms:modified>
</cp:coreProperties>
</file>