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4" r:id="rId6"/>
    <p:sldId id="265" r:id="rId7"/>
    <p:sldId id="266" r:id="rId8"/>
    <p:sldId id="267" r:id="rId9"/>
    <p:sldId id="268" r:id="rId10"/>
    <p:sldId id="269" r:id="rId11"/>
    <p:sldId id="274" r:id="rId12"/>
    <p:sldId id="270" r:id="rId13"/>
    <p:sldId id="272" r:id="rId14"/>
    <p:sldId id="271" r:id="rId15"/>
    <p:sldId id="275" r:id="rId16"/>
    <p:sldId id="284" r:id="rId17"/>
    <p:sldId id="283" r:id="rId18"/>
    <p:sldId id="276" r:id="rId19"/>
    <p:sldId id="277" r:id="rId20"/>
    <p:sldId id="278" r:id="rId21"/>
    <p:sldId id="280" r:id="rId22"/>
    <p:sldId id="279" r:id="rId23"/>
    <p:sldId id="285" r:id="rId24"/>
    <p:sldId id="281" r:id="rId25"/>
    <p:sldId id="28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9999FF"/>
    <a:srgbClr val="660066"/>
    <a:srgbClr val="0000FF"/>
    <a:srgbClr val="FF0066"/>
    <a:srgbClr val="000099"/>
    <a:srgbClr val="0080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B0209-1B77-404E-836F-EA3DC8E1F01F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8C4FA-38C7-4D2A-A211-4B19EC9549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B0209-1B77-404E-836F-EA3DC8E1F01F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8C4FA-38C7-4D2A-A211-4B19EC9549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B0209-1B77-404E-836F-EA3DC8E1F01F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8C4FA-38C7-4D2A-A211-4B19EC9549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B0209-1B77-404E-836F-EA3DC8E1F01F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8C4FA-38C7-4D2A-A211-4B19EC9549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B0209-1B77-404E-836F-EA3DC8E1F01F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8C4FA-38C7-4D2A-A211-4B19EC9549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B0209-1B77-404E-836F-EA3DC8E1F01F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8C4FA-38C7-4D2A-A211-4B19EC9549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B0209-1B77-404E-836F-EA3DC8E1F01F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8C4FA-38C7-4D2A-A211-4B19EC9549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B0209-1B77-404E-836F-EA3DC8E1F01F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8C4FA-38C7-4D2A-A211-4B19EC9549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B0209-1B77-404E-836F-EA3DC8E1F01F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8C4FA-38C7-4D2A-A211-4B19EC9549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B0209-1B77-404E-836F-EA3DC8E1F01F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8C4FA-38C7-4D2A-A211-4B19EC9549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B0209-1B77-404E-836F-EA3DC8E1F01F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8C4FA-38C7-4D2A-A211-4B19EC9549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B0209-1B77-404E-836F-EA3DC8E1F01F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8C4FA-38C7-4D2A-A211-4B19EC95495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Relationship Id="rId9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0.jpg"/>
          <p:cNvPicPr>
            <a:picLocks noGrp="1" noChangeAspect="1"/>
          </p:cNvPicPr>
          <p:nvPr>
            <p:ph sz="half" idx="2"/>
          </p:nvPr>
        </p:nvPicPr>
        <p:blipFill>
          <a:blip r:embed="rId2" cstate="screen"/>
          <a:stretch>
            <a:fillRect/>
          </a:stretch>
        </p:blipFill>
        <p:spPr>
          <a:xfrm>
            <a:off x="107504" y="189000"/>
            <a:ext cx="4628570" cy="3240000"/>
          </a:xfrm>
          <a:prstGeom prst="roundRect">
            <a:avLst/>
          </a:prstGeom>
          <a:effectLst>
            <a:softEdge rad="127000"/>
          </a:effectLst>
        </p:spPr>
      </p:pic>
      <p:pic>
        <p:nvPicPr>
          <p:cNvPr id="7" name="Рисунок 6" descr="10.3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79513" y="3429360"/>
            <a:ext cx="4628578" cy="3240000"/>
          </a:xfrm>
          <a:prstGeom prst="roundRect">
            <a:avLst/>
          </a:prstGeom>
          <a:effectLst>
            <a:softEdge rad="127000"/>
          </a:effectLst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499992" y="692696"/>
            <a:ext cx="4536504" cy="561662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000099"/>
                </a:solidFill>
                <a:latin typeface="Comic Sans MS" pitchFamily="66" charset="0"/>
              </a:rPr>
              <a:t>	Океан и острова покрыты толстым ледяным панцирем. </a:t>
            </a:r>
          </a:p>
          <a:p>
            <a:pPr>
              <a:buNone/>
            </a:pPr>
            <a:r>
              <a:rPr lang="ru-RU" dirty="0" smtClean="0">
                <a:solidFill>
                  <a:srgbClr val="000099"/>
                </a:solidFill>
                <a:latin typeface="Comic Sans MS" pitchFamily="66" charset="0"/>
              </a:rPr>
              <a:t>	</a:t>
            </a:r>
          </a:p>
          <a:p>
            <a:pPr>
              <a:buNone/>
            </a:pPr>
            <a:r>
              <a:rPr lang="ru-RU" dirty="0" smtClean="0">
                <a:solidFill>
                  <a:srgbClr val="008000"/>
                </a:solidFill>
                <a:latin typeface="Comic Sans MS" pitchFamily="66" charset="0"/>
              </a:rPr>
              <a:t>	Лишь кое-где на островах его нет, но и здесь суша промерзает на много метров в глубину. </a:t>
            </a:r>
          </a:p>
          <a:p>
            <a:pPr>
              <a:buNone/>
            </a:pPr>
            <a:r>
              <a:rPr lang="ru-RU" dirty="0" smtClean="0">
                <a:solidFill>
                  <a:srgbClr val="000099"/>
                </a:solidFill>
                <a:latin typeface="Comic Sans MS" pitchFamily="66" charset="0"/>
              </a:rPr>
              <a:t>	</a:t>
            </a:r>
          </a:p>
          <a:p>
            <a:pPr>
              <a:buNone/>
            </a:pPr>
            <a:r>
              <a:rPr lang="ru-RU" dirty="0" smtClean="0">
                <a:solidFill>
                  <a:srgbClr val="000099"/>
                </a:solidFill>
                <a:latin typeface="Comic Sans MS" pitchFamily="66" charset="0"/>
              </a:rPr>
              <a:t>	</a:t>
            </a:r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Почва на арктических островах почти совсем не образуется.</a:t>
            </a: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2"/>
          <p:cNvSpPr txBox="1">
            <a:spLocks/>
          </p:cNvSpPr>
          <p:nvPr/>
        </p:nvSpPr>
        <p:spPr>
          <a:xfrm>
            <a:off x="4644008" y="260648"/>
            <a:ext cx="4320480" cy="626469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	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Летом в Арктике </a:t>
            </a:r>
            <a:r>
              <a:rPr kumimoji="0" lang="ru-RU" sz="2800" b="0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полярный день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. 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Несколько месяцев не заходит солнце и круглые сутки светло. Но не тепло.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</a:rPr>
              <a:t> </a:t>
            </a:r>
          </a:p>
          <a:p>
            <a:pPr marL="342900" lvl="0" indent="-342900" algn="ctr">
              <a:spcBef>
                <a:spcPct val="20000"/>
              </a:spcBef>
            </a:pPr>
            <a:endParaRPr lang="ru-RU" sz="2800" b="1" dirty="0" smtClean="0">
              <a:solidFill>
                <a:srgbClr val="000099"/>
              </a:solidFill>
              <a:latin typeface="Times New Roman" pitchFamily="18" charset="0"/>
            </a:endParaRPr>
          </a:p>
          <a:p>
            <a:pPr marL="342900" lvl="0" indent="-342900" algn="ctr">
              <a:spcBef>
                <a:spcPct val="20000"/>
              </a:spcBef>
            </a:pPr>
            <a:r>
              <a:rPr lang="ru-RU" sz="2800" dirty="0" smtClean="0">
                <a:solidFill>
                  <a:srgbClr val="008000"/>
                </a:solidFill>
                <a:latin typeface="Comic Sans MS" pitchFamily="66" charset="0"/>
              </a:rPr>
              <a:t>Температура лишь на несколько градусов выше нуля.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8000"/>
                </a:solidFill>
                <a:latin typeface="Comic Sans MS" pitchFamily="66" charset="0"/>
              </a:rPr>
              <a:t>В самый теплый месяц температура воздуха не превышает + 5 °C. </a:t>
            </a:r>
            <a:endParaRPr kumimoji="0" lang="ru-RU" sz="280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pic>
        <p:nvPicPr>
          <p:cNvPr id="6" name="Рисунок 5" descr="1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79512" y="116632"/>
            <a:ext cx="4560000" cy="3420000"/>
          </a:xfrm>
          <a:prstGeom prst="roundRect">
            <a:avLst/>
          </a:prstGeom>
          <a:effectLst>
            <a:softEdge rad="317500"/>
          </a:effectLst>
        </p:spPr>
      </p:pic>
      <p:pic>
        <p:nvPicPr>
          <p:cNvPr id="7" name="Рисунок 6" descr="13.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79512" y="3284984"/>
            <a:ext cx="4560000" cy="3420000"/>
          </a:xfrm>
          <a:prstGeom prst="round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3968" y="260648"/>
            <a:ext cx="4680520" cy="6408712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0099"/>
                </a:solidFill>
                <a:latin typeface="Comic Sans MS" pitchFamily="66" charset="0"/>
              </a:rPr>
              <a:t>	</a:t>
            </a:r>
            <a:r>
              <a:rPr lang="ru-RU" sz="3000" dirty="0" smtClean="0">
                <a:solidFill>
                  <a:srgbClr val="000099"/>
                </a:solidFill>
                <a:latin typeface="Comic Sans MS" pitchFamily="66" charset="0"/>
              </a:rPr>
              <a:t>Зимой наступает </a:t>
            </a:r>
            <a:r>
              <a:rPr lang="ru-RU" sz="3000" u="sng" dirty="0" smtClean="0">
                <a:solidFill>
                  <a:srgbClr val="C00000"/>
                </a:solidFill>
                <a:latin typeface="Comic Sans MS" pitchFamily="66" charset="0"/>
              </a:rPr>
              <a:t>полярная ночь</a:t>
            </a:r>
            <a:r>
              <a:rPr lang="ru-RU" sz="3000" dirty="0" smtClean="0">
                <a:solidFill>
                  <a:srgbClr val="000099"/>
                </a:solidFill>
                <a:latin typeface="Comic Sans MS" pitchFamily="66" charset="0"/>
              </a:rPr>
              <a:t>.</a:t>
            </a:r>
          </a:p>
          <a:p>
            <a:pPr>
              <a:buNone/>
            </a:pPr>
            <a:r>
              <a:rPr lang="ru-RU" sz="3000" dirty="0" smtClean="0">
                <a:solidFill>
                  <a:srgbClr val="000099"/>
                </a:solidFill>
                <a:latin typeface="Comic Sans MS" pitchFamily="66" charset="0"/>
              </a:rPr>
              <a:t>	Несколько месяцев подряд солнце совсем не показывается – темнота. Только светит луна и мерцают звёзды.</a:t>
            </a:r>
          </a:p>
          <a:p>
            <a:pPr>
              <a:buNone/>
            </a:pPr>
            <a:r>
              <a:rPr lang="ru-RU" sz="3000" dirty="0" smtClean="0">
                <a:solidFill>
                  <a:srgbClr val="000099"/>
                </a:solidFill>
                <a:latin typeface="Comic Sans MS" pitchFamily="66" charset="0"/>
              </a:rPr>
              <a:t>	</a:t>
            </a:r>
          </a:p>
          <a:p>
            <a:pPr>
              <a:buNone/>
            </a:pPr>
            <a:r>
              <a:rPr lang="ru-RU" sz="3000" dirty="0" smtClean="0">
                <a:solidFill>
                  <a:srgbClr val="000099"/>
                </a:solidFill>
                <a:latin typeface="Comic Sans MS" pitchFamily="66" charset="0"/>
              </a:rPr>
              <a:t>	</a:t>
            </a:r>
            <a:r>
              <a:rPr lang="ru-RU" sz="3000" dirty="0" smtClean="0">
                <a:solidFill>
                  <a:srgbClr val="008000"/>
                </a:solidFill>
                <a:latin typeface="Comic Sans MS" pitchFamily="66" charset="0"/>
              </a:rPr>
              <a:t>Дуют сильные ветры, часто бушует пурга. Температура понижается до -60°С. </a:t>
            </a:r>
          </a:p>
          <a:p>
            <a:pPr>
              <a:buNone/>
            </a:pPr>
            <a:r>
              <a:rPr lang="ru-RU" sz="3000" dirty="0" smtClean="0">
                <a:solidFill>
                  <a:srgbClr val="000099"/>
                </a:solidFill>
                <a:latin typeface="Comic Sans MS" pitchFamily="66" charset="0"/>
              </a:rPr>
              <a:t>	</a:t>
            </a:r>
          </a:p>
          <a:p>
            <a:pPr algn="ctr">
              <a:buNone/>
            </a:pPr>
            <a:r>
              <a:rPr lang="ru-RU" sz="3000" dirty="0" smtClean="0">
                <a:solidFill>
                  <a:srgbClr val="000099"/>
                </a:solidFill>
                <a:latin typeface="Comic Sans MS" pitchFamily="66" charset="0"/>
              </a:rPr>
              <a:t>	</a:t>
            </a:r>
            <a:r>
              <a:rPr lang="ru-RU" sz="3000" dirty="0" smtClean="0">
                <a:solidFill>
                  <a:srgbClr val="FF0066"/>
                </a:solidFill>
                <a:latin typeface="Comic Sans MS" pitchFamily="66" charset="0"/>
              </a:rPr>
              <a:t>Иногда возникают </a:t>
            </a:r>
            <a:r>
              <a:rPr lang="ru-RU" sz="3000" u="sng" dirty="0" smtClean="0">
                <a:solidFill>
                  <a:srgbClr val="FF0066"/>
                </a:solidFill>
                <a:latin typeface="Comic Sans MS" pitchFamily="66" charset="0"/>
              </a:rPr>
              <a:t>полярные сияния</a:t>
            </a:r>
            <a:r>
              <a:rPr lang="ru-RU" sz="3000" dirty="0" smtClean="0">
                <a:solidFill>
                  <a:srgbClr val="FF0066"/>
                </a:solidFill>
                <a:latin typeface="Comic Sans MS" pitchFamily="66" charset="0"/>
              </a:rPr>
              <a:t>.</a:t>
            </a:r>
            <a:endParaRPr lang="ru-RU" sz="3000" dirty="0">
              <a:solidFill>
                <a:srgbClr val="FF0066"/>
              </a:solidFill>
              <a:latin typeface="Comic Sans MS" pitchFamily="66" charset="0"/>
            </a:endParaRPr>
          </a:p>
        </p:txBody>
      </p:sp>
      <p:pic>
        <p:nvPicPr>
          <p:cNvPr id="12" name="Рисунок 11" descr="16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51520" y="3356992"/>
            <a:ext cx="4339153" cy="3240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Рисунок 12" descr="18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51520" y="188640"/>
            <a:ext cx="4320000" cy="324000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856" y="274638"/>
            <a:ext cx="8229600" cy="11430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Работа по учебнику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03848" y="1628800"/>
            <a:ext cx="5112568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8000"/>
                </a:solidFill>
                <a:latin typeface="Comic Sans MS" pitchFamily="66" charset="0"/>
              </a:rPr>
              <a:t>Прочитайте текст в учебнике на </a:t>
            </a:r>
            <a:r>
              <a:rPr lang="ru-RU" dirty="0" smtClean="0">
                <a:solidFill>
                  <a:srgbClr val="008000"/>
                </a:solidFill>
                <a:latin typeface="Comic Sans MS" pitchFamily="66" charset="0"/>
              </a:rPr>
              <a:t>с.76</a:t>
            </a:r>
            <a:endParaRPr lang="ru-RU" dirty="0" smtClean="0">
              <a:solidFill>
                <a:srgbClr val="008000"/>
              </a:solidFill>
              <a:latin typeface="Comic Sans MS" pitchFamily="66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dirty="0" smtClean="0">
              <a:solidFill>
                <a:srgbClr val="008000"/>
              </a:solidFill>
              <a:latin typeface="Comic Sans MS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Как живые организмы приспособились к суровым условиям арктических пустынь?</a:t>
            </a:r>
          </a:p>
          <a:p>
            <a:pPr marL="514350" indent="-514350">
              <a:buNone/>
            </a:pPr>
            <a:endParaRPr lang="ru-RU" dirty="0">
              <a:latin typeface="Comic Sans MS" pitchFamily="66" charset="0"/>
            </a:endParaRPr>
          </a:p>
        </p:txBody>
      </p:sp>
      <p:pic>
        <p:nvPicPr>
          <p:cNvPr id="8" name="Содержимое 7" descr="учебник.pn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395536" y="1916832"/>
            <a:ext cx="2670087" cy="3540400"/>
          </a:xfrm>
          <a:ln w="28575">
            <a:solidFill>
              <a:schemeClr val="bg1">
                <a:lumMod val="75000"/>
              </a:schemeClr>
            </a:solidFill>
          </a:ln>
        </p:spPr>
      </p:pic>
      <p:pic>
        <p:nvPicPr>
          <p:cNvPr id="9" name="Рисунок 8" descr="Cartoon school child (4) - копия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668344" y="4077072"/>
            <a:ext cx="1222120" cy="2543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Рисунок1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179512" y="188640"/>
            <a:ext cx="8784000" cy="651049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936104"/>
          </a:xfrm>
          <a:noFill/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Растения арктических пустынь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8" name="Содержимое 7" descr="19.jpe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>
            <a:off x="323528" y="1196752"/>
            <a:ext cx="3017309" cy="4525963"/>
          </a:xfrm>
          <a:effectLst>
            <a:softEdge rad="317500"/>
          </a:effectLst>
        </p:spPr>
      </p:pic>
      <p:sp>
        <p:nvSpPr>
          <p:cNvPr id="9" name="TextBox 8"/>
          <p:cNvSpPr txBox="1"/>
          <p:nvPr/>
        </p:nvSpPr>
        <p:spPr>
          <a:xfrm>
            <a:off x="4294480" y="5802446"/>
            <a:ext cx="997600" cy="57888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28575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>
                    <a:lumMod val="95000"/>
                  </a:schemeClr>
                </a:solidFill>
                <a:latin typeface="Comic Sans MS" pitchFamily="66" charset="0"/>
              </a:rPr>
              <a:t>Мхи</a:t>
            </a:r>
            <a:endParaRPr lang="ru-RU" sz="2800" dirty="0">
              <a:solidFill>
                <a:schemeClr val="bg1">
                  <a:lumMod val="9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0" name="Рисунок 9" descr="20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937520" y="1161249"/>
            <a:ext cx="3024000" cy="449558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1" name="TextBox 10"/>
          <p:cNvSpPr txBox="1"/>
          <p:nvPr/>
        </p:nvSpPr>
        <p:spPr>
          <a:xfrm>
            <a:off x="6372200" y="5802446"/>
            <a:ext cx="2247089" cy="57888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28575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>
                    <a:lumMod val="95000"/>
                  </a:schemeClr>
                </a:solidFill>
                <a:latin typeface="Comic Sans MS" pitchFamily="66" charset="0"/>
              </a:rPr>
              <a:t>Лишайники</a:t>
            </a:r>
            <a:endParaRPr lang="ru-RU" sz="2800" dirty="0">
              <a:solidFill>
                <a:schemeClr val="bg1">
                  <a:lumMod val="9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3" name="Рисунок 12" descr="11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3131840" y="1196752"/>
            <a:ext cx="2952328" cy="4500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4" name="TextBox 13"/>
          <p:cNvSpPr txBox="1"/>
          <p:nvPr/>
        </p:nvSpPr>
        <p:spPr>
          <a:xfrm>
            <a:off x="323528" y="5805264"/>
            <a:ext cx="2999415" cy="57888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28575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>
                    <a:lumMod val="95000"/>
                  </a:schemeClr>
                </a:solidFill>
                <a:latin typeface="Comic Sans MS" pitchFamily="66" charset="0"/>
              </a:rPr>
              <a:t>Полярные маки</a:t>
            </a:r>
            <a:endParaRPr lang="ru-RU" sz="2800" dirty="0">
              <a:solidFill>
                <a:schemeClr val="bg1">
                  <a:lumMod val="9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5" name="Рисунок 14" descr="e26a4a26ffb3245efd507cf74911f8b1_0_500_0.pn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3419872" y="2348880"/>
            <a:ext cx="2348270" cy="3173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Рисунок1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179512" y="188640"/>
            <a:ext cx="8784000" cy="651049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936104"/>
          </a:xfrm>
          <a:noFill/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Животные   арктических  пустынь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39952" y="6018470"/>
            <a:ext cx="1352325" cy="57888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28575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>
                    <a:lumMod val="95000"/>
                  </a:schemeClr>
                </a:solidFill>
                <a:latin typeface="Comic Sans MS" pitchFamily="66" charset="0"/>
              </a:rPr>
              <a:t>Кайры</a:t>
            </a:r>
            <a:endParaRPr lang="ru-RU" sz="2800" dirty="0">
              <a:solidFill>
                <a:schemeClr val="bg1">
                  <a:lumMod val="9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58897" y="6018470"/>
            <a:ext cx="1585511" cy="57888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28575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>
                    <a:lumMod val="95000"/>
                  </a:schemeClr>
                </a:solidFill>
                <a:latin typeface="Comic Sans MS" pitchFamily="66" charset="0"/>
              </a:rPr>
              <a:t>Гагарки</a:t>
            </a:r>
            <a:endParaRPr lang="ru-RU" sz="2800" dirty="0">
              <a:solidFill>
                <a:schemeClr val="bg1">
                  <a:lumMod val="9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15616" y="6021288"/>
            <a:ext cx="1272405" cy="57888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28575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>
                    <a:lumMod val="95000"/>
                  </a:schemeClr>
                </a:solidFill>
                <a:latin typeface="Comic Sans MS" pitchFamily="66" charset="0"/>
              </a:rPr>
              <a:t>Чайки</a:t>
            </a:r>
            <a:endParaRPr lang="ru-RU" sz="2800" dirty="0">
              <a:solidFill>
                <a:schemeClr val="bg1">
                  <a:lumMod val="9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5" name="Рисунок 14" descr="e26a4a26ffb3245efd507cf74911f8b1_0_500_0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419872" y="2348880"/>
            <a:ext cx="2348270" cy="3173338"/>
          </a:xfrm>
          <a:prstGeom prst="rect">
            <a:avLst/>
          </a:prstGeom>
        </p:spPr>
      </p:pic>
      <p:pic>
        <p:nvPicPr>
          <p:cNvPr id="18" name="Рисунок 17" descr="23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35499" y="836712"/>
            <a:ext cx="3194366" cy="50400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21" name="Рисунок 20" descr="25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987825" y="836712"/>
            <a:ext cx="3308551" cy="50400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026" name="Picture 2" descr="http://www.goldensites.ru/media/1/B_197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r="13015"/>
          <a:stretch/>
        </p:blipFill>
        <p:spPr bwMode="auto">
          <a:xfrm>
            <a:off x="6272887" y="1446007"/>
            <a:ext cx="2617042" cy="38214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Рисунок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79512" y="188640"/>
            <a:ext cx="8784000" cy="6510494"/>
          </a:xfrm>
          <a:prstGeom prst="rect">
            <a:avLst/>
          </a:prstGeom>
        </p:spPr>
      </p:pic>
      <p:sp>
        <p:nvSpPr>
          <p:cNvPr id="3" name="AutoShape 2" descr="https://cdn.photoclub.by/images/main39/397703_mai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8890797" cy="59271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88640"/>
            <a:ext cx="8784976" cy="936104"/>
          </a:xfrm>
          <a:prstGeom prst="rect">
            <a:avLst/>
          </a:prstGeom>
          <a:noFill/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Птичий базар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857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Рисунок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79512" y="188640"/>
            <a:ext cx="8784000" cy="6510494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34" y="190048"/>
            <a:ext cx="9467850" cy="64865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2354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Рисунок1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179512" y="188640"/>
            <a:ext cx="8784000" cy="6510494"/>
          </a:xfrm>
        </p:spPr>
      </p:pic>
      <p:pic>
        <p:nvPicPr>
          <p:cNvPr id="12" name="Рисунок 11" descr="27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59446" y="692696"/>
            <a:ext cx="4628578" cy="3240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936104"/>
          </a:xfrm>
          <a:noFill/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Животные   арктических  пустынь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20272" y="5930116"/>
            <a:ext cx="2632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ʹ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13" name="Рисунок 12" descr="10.2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716016" y="764704"/>
            <a:ext cx="4158000" cy="59400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6" name="Рисунок 15" descr="28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179512" y="3501008"/>
            <a:ext cx="4725000" cy="3240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4" name="TextBox 13"/>
          <p:cNvSpPr txBox="1"/>
          <p:nvPr/>
        </p:nvSpPr>
        <p:spPr>
          <a:xfrm>
            <a:off x="395536" y="836712"/>
            <a:ext cx="1433911" cy="578882"/>
          </a:xfrm>
          <a:prstGeom prst="round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0099"/>
                </a:solidFill>
                <a:latin typeface="Comic Sans MS" pitchFamily="66" charset="0"/>
              </a:rPr>
              <a:t>Моржи</a:t>
            </a:r>
            <a:endParaRPr lang="ru-RU" sz="2800" dirty="0">
              <a:solidFill>
                <a:srgbClr val="000099"/>
              </a:solidFill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15816" y="3861048"/>
            <a:ext cx="1603656" cy="578882"/>
          </a:xfrm>
          <a:prstGeom prst="round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0099"/>
                </a:solidFill>
                <a:latin typeface="Comic Sans MS" pitchFamily="66" charset="0"/>
              </a:rPr>
              <a:t>Тюлень</a:t>
            </a:r>
            <a:endParaRPr lang="ru-RU" sz="2800" dirty="0">
              <a:solidFill>
                <a:srgbClr val="000099"/>
              </a:solidFill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60032" y="6093296"/>
            <a:ext cx="2942768" cy="578882"/>
          </a:xfrm>
          <a:prstGeom prst="round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0099"/>
                </a:solidFill>
                <a:latin typeface="Comic Sans MS" pitchFamily="66" charset="0"/>
              </a:rPr>
              <a:t>Белые медведи</a:t>
            </a:r>
            <a:endParaRPr lang="ru-RU" sz="2800" dirty="0">
              <a:solidFill>
                <a:srgbClr val="000099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1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Рисунок1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179512" y="188640"/>
            <a:ext cx="8784000" cy="651049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936104"/>
          </a:xfrm>
          <a:noFill/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Подумай!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4070" y="5373216"/>
            <a:ext cx="7594354" cy="105560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Как животные приспособились к суровым</a:t>
            </a:r>
          </a:p>
          <a:p>
            <a:pPr algn="ctr"/>
            <a:r>
              <a:rPr lang="ru-RU" sz="2800" dirty="0" smtClean="0">
                <a:latin typeface="Comic Sans MS" pitchFamily="66" charset="0"/>
              </a:rPr>
              <a:t>условиям Арктики?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18" name="Рисунок 17" descr="29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51520" y="1916832"/>
            <a:ext cx="3888432" cy="3456384"/>
          </a:xfrm>
          <a:prstGeom prst="rect">
            <a:avLst/>
          </a:prstGeom>
        </p:spPr>
      </p:pic>
      <p:pic>
        <p:nvPicPr>
          <p:cNvPr id="22" name="Рисунок 21" descr="e26a4a26ffb3245efd507cf74911f8b1_0_500_0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228184" y="2132856"/>
            <a:ext cx="2160240" cy="29192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12" y="4725144"/>
            <a:ext cx="9180000" cy="21602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600" dirty="0" smtClean="0">
                <a:solidFill>
                  <a:srgbClr val="000099"/>
                </a:solidFill>
                <a:latin typeface="Comic Sans MS" pitchFamily="66" charset="0"/>
              </a:rPr>
              <a:t>   Вы уже знаете, что наша </a:t>
            </a:r>
            <a:r>
              <a:rPr lang="ru-RU" sz="2600" dirty="0">
                <a:solidFill>
                  <a:srgbClr val="000099"/>
                </a:solidFill>
                <a:latin typeface="Comic Sans MS" pitchFamily="66" charset="0"/>
              </a:rPr>
              <a:t>планета имеет </a:t>
            </a:r>
            <a:r>
              <a:rPr lang="ru-RU" sz="2600" dirty="0" smtClean="0">
                <a:solidFill>
                  <a:srgbClr val="000099"/>
                </a:solidFill>
                <a:latin typeface="Comic Sans MS" pitchFamily="66" charset="0"/>
              </a:rPr>
              <a:t>форму шара, из-за </a:t>
            </a:r>
            <a:r>
              <a:rPr lang="ru-RU" sz="2600" dirty="0">
                <a:solidFill>
                  <a:srgbClr val="000099"/>
                </a:solidFill>
                <a:latin typeface="Comic Sans MS" pitchFamily="66" charset="0"/>
              </a:rPr>
              <a:t>чего солнечные лучи падают на </a:t>
            </a:r>
            <a:r>
              <a:rPr lang="ru-RU" sz="2600" dirty="0" smtClean="0">
                <a:solidFill>
                  <a:srgbClr val="000099"/>
                </a:solidFill>
                <a:latin typeface="Comic Sans MS" pitchFamily="66" charset="0"/>
              </a:rPr>
              <a:t>ее поверхность под разными углами, а потому и по-разному       нагревают ее.                                                               </a:t>
            </a:r>
            <a:r>
              <a:rPr lang="ru-RU" sz="2600" dirty="0" smtClean="0">
                <a:solidFill>
                  <a:srgbClr val="C00000"/>
                </a:solidFill>
                <a:latin typeface="Comic Sans MS" pitchFamily="66" charset="0"/>
              </a:rPr>
              <a:t>Это – главная причина существования природных зон. </a:t>
            </a:r>
          </a:p>
          <a:p>
            <a:pPr algn="ctr">
              <a:buNone/>
            </a:pPr>
            <a:endParaRPr lang="ru-RU" sz="2600" dirty="0">
              <a:solidFill>
                <a:srgbClr val="000099"/>
              </a:solidFill>
              <a:latin typeface="Comic Sans MS" pitchFamily="66" charset="0"/>
            </a:endParaRPr>
          </a:p>
        </p:txBody>
      </p:sp>
      <p:cxnSp>
        <p:nvCxnSpPr>
          <p:cNvPr id="46" name="Прямая со стрелкой 45"/>
          <p:cNvCxnSpPr/>
          <p:nvPr/>
        </p:nvCxnSpPr>
        <p:spPr>
          <a:xfrm>
            <a:off x="179512" y="764704"/>
            <a:ext cx="2520280" cy="0"/>
          </a:xfrm>
          <a:prstGeom prst="straightConnector1">
            <a:avLst/>
          </a:prstGeom>
          <a:ln w="57150">
            <a:solidFill>
              <a:srgbClr val="FF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179512" y="1124744"/>
            <a:ext cx="2016224" cy="0"/>
          </a:xfrm>
          <a:prstGeom prst="straightConnector1">
            <a:avLst/>
          </a:prstGeom>
          <a:ln w="57150">
            <a:solidFill>
              <a:srgbClr val="FF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179512" y="1412776"/>
            <a:ext cx="1800200" cy="0"/>
          </a:xfrm>
          <a:prstGeom prst="straightConnector1">
            <a:avLst/>
          </a:prstGeom>
          <a:ln w="57150">
            <a:solidFill>
              <a:srgbClr val="FF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179512" y="1700808"/>
            <a:ext cx="1692188" cy="0"/>
          </a:xfrm>
          <a:prstGeom prst="straightConnector1">
            <a:avLst/>
          </a:prstGeom>
          <a:ln w="57150">
            <a:solidFill>
              <a:srgbClr val="FF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179512" y="2060848"/>
            <a:ext cx="1584684" cy="0"/>
          </a:xfrm>
          <a:prstGeom prst="straightConnector1">
            <a:avLst/>
          </a:prstGeom>
          <a:ln w="57150">
            <a:solidFill>
              <a:srgbClr val="FF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179512" y="2780928"/>
            <a:ext cx="1512168" cy="0"/>
          </a:xfrm>
          <a:prstGeom prst="straightConnector1">
            <a:avLst/>
          </a:prstGeom>
          <a:ln w="57150">
            <a:solidFill>
              <a:srgbClr val="FF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179512" y="2420888"/>
            <a:ext cx="1512168" cy="0"/>
          </a:xfrm>
          <a:prstGeom prst="straightConnector1">
            <a:avLst/>
          </a:prstGeom>
          <a:ln w="57150">
            <a:solidFill>
              <a:srgbClr val="FF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179512" y="3140968"/>
            <a:ext cx="1584176" cy="0"/>
          </a:xfrm>
          <a:prstGeom prst="straightConnector1">
            <a:avLst/>
          </a:prstGeom>
          <a:ln w="57150">
            <a:solidFill>
              <a:srgbClr val="FF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179512" y="3501008"/>
            <a:ext cx="1728192" cy="0"/>
          </a:xfrm>
          <a:prstGeom prst="straightConnector1">
            <a:avLst/>
          </a:prstGeom>
          <a:ln w="57150">
            <a:solidFill>
              <a:srgbClr val="FF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179512" y="3843886"/>
            <a:ext cx="2055649" cy="17162"/>
          </a:xfrm>
          <a:prstGeom prst="straightConnector1">
            <a:avLst/>
          </a:prstGeom>
          <a:ln w="57150">
            <a:solidFill>
              <a:srgbClr val="FF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>
            <a:off x="179512" y="476672"/>
            <a:ext cx="3024336" cy="0"/>
          </a:xfrm>
          <a:prstGeom prst="straightConnector1">
            <a:avLst/>
          </a:prstGeom>
          <a:ln w="57150">
            <a:solidFill>
              <a:srgbClr val="FF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Box 120"/>
          <p:cNvSpPr txBox="1"/>
          <p:nvPr/>
        </p:nvSpPr>
        <p:spPr>
          <a:xfrm rot="1913297">
            <a:off x="3135804" y="1948861"/>
            <a:ext cx="13436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Comic Sans MS" pitchFamily="66" charset="0"/>
              </a:rPr>
              <a:t>Экватор</a:t>
            </a:r>
            <a:endParaRPr lang="ru-RU" sz="24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5615600" y="332656"/>
            <a:ext cx="2772824" cy="51077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5F5F5F"/>
                </a:solidFill>
                <a:latin typeface="Comic Sans MS" pitchFamily="66" charset="0"/>
              </a:rPr>
              <a:t>Северный полюс</a:t>
            </a:r>
            <a:endParaRPr lang="ru-RU" sz="2400" dirty="0">
              <a:solidFill>
                <a:srgbClr val="5F5F5F"/>
              </a:solidFill>
              <a:latin typeface="Comic Sans MS" pitchFamily="66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179512" y="4005064"/>
            <a:ext cx="2508530" cy="51077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5F5F5F"/>
                </a:solidFill>
                <a:latin typeface="Comic Sans MS" pitchFamily="66" charset="0"/>
              </a:rPr>
              <a:t>Южный полюс</a:t>
            </a:r>
            <a:endParaRPr lang="ru-RU" sz="2400" dirty="0">
              <a:solidFill>
                <a:srgbClr val="5F5F5F"/>
              </a:solidFill>
              <a:latin typeface="Comic Sans MS" pitchFamily="66" charset="0"/>
            </a:endParaRPr>
          </a:p>
        </p:txBody>
      </p:sp>
      <p:pic>
        <p:nvPicPr>
          <p:cNvPr id="124" name="Рисунок 123" descr="fffffff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372200" y="908720"/>
            <a:ext cx="1990725" cy="3609975"/>
          </a:xfrm>
          <a:prstGeom prst="rect">
            <a:avLst/>
          </a:prstGeom>
        </p:spPr>
      </p:pic>
      <p:grpSp>
        <p:nvGrpSpPr>
          <p:cNvPr id="2" name="Группа 57"/>
          <p:cNvGrpSpPr/>
          <p:nvPr/>
        </p:nvGrpSpPr>
        <p:grpSpPr>
          <a:xfrm>
            <a:off x="395536" y="-1469920"/>
            <a:ext cx="6639586" cy="8499320"/>
            <a:chOff x="395536" y="-1541928"/>
            <a:chExt cx="6639586" cy="8499320"/>
          </a:xfrm>
        </p:grpSpPr>
        <p:pic>
          <p:nvPicPr>
            <p:cNvPr id="43" name="Рисунок 42" descr="Рисунок1 - копия - копия.png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 rot="1964413">
              <a:off x="1741660" y="426558"/>
              <a:ext cx="4215663" cy="4104000"/>
            </a:xfrm>
            <a:prstGeom prst="rect">
              <a:avLst/>
            </a:prstGeom>
          </p:spPr>
        </p:pic>
        <p:sp>
          <p:nvSpPr>
            <p:cNvPr id="32" name="Дуга 31"/>
            <p:cNvSpPr/>
            <p:nvPr/>
          </p:nvSpPr>
          <p:spPr>
            <a:xfrm rot="11207329">
              <a:off x="3337391" y="-1541928"/>
              <a:ext cx="3697731" cy="3683471"/>
            </a:xfrm>
            <a:prstGeom prst="arc">
              <a:avLst>
                <a:gd name="adj1" fmla="val 14817022"/>
                <a:gd name="adj2" fmla="val 20760142"/>
              </a:avLst>
            </a:prstGeom>
            <a:ln w="57150">
              <a:solidFill>
                <a:schemeClr val="tx2">
                  <a:lumMod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Дуга 32"/>
            <p:cNvSpPr/>
            <p:nvPr/>
          </p:nvSpPr>
          <p:spPr>
            <a:xfrm>
              <a:off x="395536" y="2780928"/>
              <a:ext cx="3960440" cy="4176464"/>
            </a:xfrm>
            <a:prstGeom prst="arc">
              <a:avLst>
                <a:gd name="adj1" fmla="val 15433317"/>
                <a:gd name="adj2" fmla="val 20542726"/>
              </a:avLst>
            </a:prstGeom>
            <a:ln w="57150">
              <a:solidFill>
                <a:schemeClr val="tx2">
                  <a:lumMod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Дуга 34"/>
            <p:cNvSpPr/>
            <p:nvPr/>
          </p:nvSpPr>
          <p:spPr>
            <a:xfrm rot="12701827">
              <a:off x="4207466" y="-1341790"/>
              <a:ext cx="2129023" cy="2706065"/>
            </a:xfrm>
            <a:prstGeom prst="arc">
              <a:avLst>
                <a:gd name="adj1" fmla="val 14055285"/>
                <a:gd name="adj2" fmla="val 18317869"/>
              </a:avLst>
            </a:prstGeom>
            <a:ln w="57150">
              <a:solidFill>
                <a:schemeClr val="tx2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Дуга 36"/>
            <p:cNvSpPr/>
            <p:nvPr/>
          </p:nvSpPr>
          <p:spPr>
            <a:xfrm rot="1874313">
              <a:off x="1189079" y="3547422"/>
              <a:ext cx="2265872" cy="2665015"/>
            </a:xfrm>
            <a:prstGeom prst="arc">
              <a:avLst>
                <a:gd name="adj1" fmla="val 14236814"/>
                <a:gd name="adj2" fmla="val 18105135"/>
              </a:avLst>
            </a:prstGeom>
            <a:ln w="57150">
              <a:solidFill>
                <a:schemeClr val="tx2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9" name="Прямая соединительная линия 38"/>
            <p:cNvCxnSpPr/>
            <p:nvPr/>
          </p:nvCxnSpPr>
          <p:spPr>
            <a:xfrm flipH="1">
              <a:off x="4860032" y="548680"/>
              <a:ext cx="144016" cy="216024"/>
            </a:xfrm>
            <a:prstGeom prst="line">
              <a:avLst/>
            </a:prstGeom>
            <a:ln w="571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flipH="1">
              <a:off x="2555776" y="4149080"/>
              <a:ext cx="216024" cy="288032"/>
            </a:xfrm>
            <a:prstGeom prst="line">
              <a:avLst/>
            </a:prstGeom>
            <a:ln w="571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>
              <a:stCxn id="43" idx="1"/>
            </p:cNvCxnSpPr>
            <p:nvPr/>
          </p:nvCxnSpPr>
          <p:spPr>
            <a:xfrm>
              <a:off x="2076528" y="1338578"/>
              <a:ext cx="3359568" cy="2162430"/>
            </a:xfrm>
            <a:prstGeom prst="line">
              <a:avLst/>
            </a:prstGeom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Рисунок1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179512" y="188640"/>
            <a:ext cx="8784000" cy="6510494"/>
          </a:xfrm>
        </p:spPr>
      </p:pic>
      <p:sp>
        <p:nvSpPr>
          <p:cNvPr id="14" name="TextBox 13"/>
          <p:cNvSpPr txBox="1"/>
          <p:nvPr/>
        </p:nvSpPr>
        <p:spPr>
          <a:xfrm>
            <a:off x="144488" y="5284365"/>
            <a:ext cx="8856000" cy="1384995"/>
          </a:xfrm>
          <a:prstGeom prst="rect">
            <a:avLst/>
          </a:prstGeom>
          <a:solidFill>
            <a:schemeClr val="bg1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0099"/>
                </a:solidFill>
                <a:latin typeface="Comic Sans MS" pitchFamily="66" charset="0"/>
              </a:rPr>
              <a:t>Приспособиться к условиям Арктики животным </a:t>
            </a:r>
          </a:p>
          <a:p>
            <a:r>
              <a:rPr lang="ru-RU" sz="2800" dirty="0" smtClean="0">
                <a:solidFill>
                  <a:srgbClr val="000099"/>
                </a:solidFill>
                <a:latin typeface="Comic Sans MS" pitchFamily="66" charset="0"/>
              </a:rPr>
              <a:t>помогает толстый слой подкожного жира, густой </a:t>
            </a:r>
          </a:p>
          <a:p>
            <a:r>
              <a:rPr lang="ru-RU" sz="2800" dirty="0" smtClean="0">
                <a:solidFill>
                  <a:srgbClr val="000099"/>
                </a:solidFill>
                <a:latin typeface="Comic Sans MS" pitchFamily="66" charset="0"/>
              </a:rPr>
              <a:t>мех, толстые лапы, защитный (белый) цвет меха.</a:t>
            </a:r>
            <a:endParaRPr lang="ru-RU" sz="2800" dirty="0">
              <a:latin typeface="Comic Sans MS" pitchFamily="66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" name="Рисунок 11" descr="32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4572000" y="2053772"/>
            <a:ext cx="4536504" cy="322012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3" name="Рисунок 12" descr="34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716016" y="44624"/>
            <a:ext cx="4248472" cy="3186354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0" name="Рисунок 9" descr="30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179512" y="44624"/>
            <a:ext cx="4347188" cy="3096344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20" name="Рисунок 19" descr="35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191006" y="1988840"/>
            <a:ext cx="4512502" cy="3384376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Содержимое 4" descr="Рисунок1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179512" y="188640"/>
            <a:ext cx="8784000" cy="6510494"/>
          </a:xfr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88" y="188728"/>
            <a:ext cx="8784000" cy="792000"/>
          </a:xfrm>
          <a:noFill/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Цепи питания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8" name="Рисунок 17" descr="37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67544" y="4869160"/>
            <a:ext cx="2448272" cy="1548000"/>
          </a:xfrm>
          <a:prstGeom prst="round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  <p:pic>
        <p:nvPicPr>
          <p:cNvPr id="19" name="Рисунок 18" descr="mir85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467544" y="980728"/>
            <a:ext cx="2448272" cy="1548000"/>
          </a:xfrm>
          <a:prstGeom prst="round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  <p:pic>
        <p:nvPicPr>
          <p:cNvPr id="22" name="Рисунок 21" descr="82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084168" y="944896"/>
            <a:ext cx="2448272" cy="1548000"/>
          </a:xfrm>
          <a:prstGeom prst="round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  <p:pic>
        <p:nvPicPr>
          <p:cNvPr id="25" name="Рисунок 24" descr="28.jp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>
            <a:off x="6084168" y="2817112"/>
            <a:ext cx="2448272" cy="1620000"/>
          </a:xfrm>
          <a:prstGeom prst="round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  <p:pic>
        <p:nvPicPr>
          <p:cNvPr id="27" name="Рисунок 26" descr="17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477416" y="2852936"/>
            <a:ext cx="2438400" cy="1633728"/>
          </a:xfrm>
          <a:prstGeom prst="round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  <p:pic>
        <p:nvPicPr>
          <p:cNvPr id="29" name="Рисунок 28" descr="Polar_Bear_Svalbard_Norwegian_Arctic_1366x768.jpg"/>
          <p:cNvPicPr>
            <a:picLocks noChangeAspect="1"/>
          </p:cNvPicPr>
          <p:nvPr/>
        </p:nvPicPr>
        <p:blipFill>
          <a:blip r:embed="rId8" cstate="screen"/>
          <a:srcRect/>
          <a:stretch>
            <a:fillRect/>
          </a:stretch>
        </p:blipFill>
        <p:spPr>
          <a:xfrm>
            <a:off x="6228184" y="4761328"/>
            <a:ext cx="2337701" cy="1620000"/>
          </a:xfrm>
          <a:prstGeom prst="round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  <p:pic>
        <p:nvPicPr>
          <p:cNvPr id="9" name="Рисунок 8" descr="e26a4a26ffb3245efd507cf74911f8b1_0_500_0.pn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3491880" y="2060848"/>
            <a:ext cx="2160240" cy="29192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Содержимое 4" descr="Рисунок1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179512" y="188640"/>
            <a:ext cx="8784000" cy="6510494"/>
          </a:xfr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88" y="188728"/>
            <a:ext cx="8784000" cy="792000"/>
          </a:xfrm>
          <a:noFill/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l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  Цепи питания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8" name="Рисунок 17" descr="37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275856" y="2348880"/>
            <a:ext cx="2448272" cy="1548000"/>
          </a:xfrm>
          <a:prstGeom prst="round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  <p:pic>
        <p:nvPicPr>
          <p:cNvPr id="19" name="Рисунок 18" descr="mir85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323528" y="2348880"/>
            <a:ext cx="2448272" cy="1548000"/>
          </a:xfrm>
          <a:prstGeom prst="round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  <p:pic>
        <p:nvPicPr>
          <p:cNvPr id="22" name="Рисунок 21" descr="82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228184" y="2348880"/>
            <a:ext cx="2448272" cy="1548000"/>
          </a:xfrm>
          <a:prstGeom prst="round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  <p:pic>
        <p:nvPicPr>
          <p:cNvPr id="25" name="Рисунок 24" descr="28.jp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>
            <a:off x="3491880" y="4725144"/>
            <a:ext cx="2448272" cy="1620000"/>
          </a:xfrm>
          <a:prstGeom prst="round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  <p:pic>
        <p:nvPicPr>
          <p:cNvPr id="27" name="Рисунок 26" descr="17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6228184" y="260648"/>
            <a:ext cx="2438400" cy="1633728"/>
          </a:xfrm>
          <a:prstGeom prst="round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  <p:pic>
        <p:nvPicPr>
          <p:cNvPr id="29" name="Рисунок 28" descr="Polar_Bear_Svalbard_Norwegian_Arctic_1366x768.jpg"/>
          <p:cNvPicPr>
            <a:picLocks noChangeAspect="1"/>
          </p:cNvPicPr>
          <p:nvPr/>
        </p:nvPicPr>
        <p:blipFill>
          <a:blip r:embed="rId8" cstate="screen"/>
          <a:srcRect/>
          <a:stretch>
            <a:fillRect/>
          </a:stretch>
        </p:blipFill>
        <p:spPr>
          <a:xfrm>
            <a:off x="6444208" y="4653136"/>
            <a:ext cx="2337701" cy="1620000"/>
          </a:xfrm>
          <a:prstGeom prst="round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  <p:cxnSp>
        <p:nvCxnSpPr>
          <p:cNvPr id="31" name="Прямая со стрелкой 30"/>
          <p:cNvCxnSpPr>
            <a:stCxn id="19" idx="3"/>
            <a:endCxn id="18" idx="1"/>
          </p:cNvCxnSpPr>
          <p:nvPr/>
        </p:nvCxnSpPr>
        <p:spPr>
          <a:xfrm>
            <a:off x="2771800" y="3122880"/>
            <a:ext cx="504056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8244408" y="3933056"/>
            <a:ext cx="0" cy="72008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endCxn id="25" idx="0"/>
          </p:cNvCxnSpPr>
          <p:nvPr/>
        </p:nvCxnSpPr>
        <p:spPr>
          <a:xfrm flipH="1">
            <a:off x="4716016" y="3861048"/>
            <a:ext cx="1584176" cy="86409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7452320" y="1916832"/>
            <a:ext cx="0" cy="43204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5724128" y="3140968"/>
            <a:ext cx="504056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5940152" y="5445224"/>
            <a:ext cx="504056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6323491" y="5805264"/>
            <a:ext cx="2568989" cy="510778"/>
          </a:xfrm>
          <a:prstGeom prst="round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0099"/>
                </a:solidFill>
                <a:latin typeface="Comic Sans MS" pitchFamily="66" charset="0"/>
              </a:rPr>
              <a:t>Белые медведи</a:t>
            </a:r>
            <a:endParaRPr lang="ru-RU" sz="2400" dirty="0">
              <a:solidFill>
                <a:srgbClr val="000099"/>
              </a:solidFill>
              <a:latin typeface="Comic Sans MS" pitchFamily="66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427984" y="4725144"/>
            <a:ext cx="1446952" cy="510778"/>
          </a:xfrm>
          <a:prstGeom prst="round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0099"/>
                </a:solidFill>
                <a:latin typeface="Comic Sans MS" pitchFamily="66" charset="0"/>
              </a:rPr>
              <a:t>Тюлени</a:t>
            </a:r>
            <a:endParaRPr lang="ru-RU" sz="2400" dirty="0">
              <a:solidFill>
                <a:srgbClr val="000099"/>
              </a:solidFill>
              <a:latin typeface="Comic Sans MS" pitchFamily="66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20671" y="3501008"/>
            <a:ext cx="1863097" cy="510778"/>
          </a:xfrm>
          <a:prstGeom prst="round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Comic Sans MS" pitchFamily="66" charset="0"/>
              </a:rPr>
              <a:t>Водоросли</a:t>
            </a:r>
            <a:endParaRPr lang="ru-RU" sz="24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228184" y="188640"/>
            <a:ext cx="1285725" cy="510778"/>
          </a:xfrm>
          <a:prstGeom prst="round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Comic Sans MS" pitchFamily="66" charset="0"/>
              </a:rPr>
              <a:t>Птицы</a:t>
            </a:r>
            <a:endParaRPr lang="ru-RU" sz="24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948264" y="3494286"/>
            <a:ext cx="1072603" cy="510778"/>
          </a:xfrm>
          <a:prstGeom prst="round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Comic Sans MS" pitchFamily="66" charset="0"/>
              </a:rPr>
              <a:t>Сайка</a:t>
            </a:r>
            <a:endParaRPr lang="ru-RU" sz="24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067944" y="3501008"/>
            <a:ext cx="1062424" cy="510778"/>
          </a:xfrm>
          <a:prstGeom prst="round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Comic Sans MS" pitchFamily="66" charset="0"/>
              </a:rPr>
              <a:t>Рачки</a:t>
            </a:r>
            <a:endParaRPr lang="ru-RU" sz="240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9" grpId="0"/>
      <p:bldP spid="50" grpId="0"/>
      <p:bldP spid="51" grpId="0"/>
      <p:bldP spid="52" grpId="0"/>
      <p:bldP spid="5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Рисунок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79512" y="188640"/>
            <a:ext cx="8784000" cy="6510494"/>
          </a:xfrm>
          <a:prstGeom prst="rect">
            <a:avLst/>
          </a:prstGeom>
        </p:spPr>
      </p:pic>
      <p:sp>
        <p:nvSpPr>
          <p:cNvPr id="3" name="Заголовок 7"/>
          <p:cNvSpPr txBox="1">
            <a:spLocks/>
          </p:cNvSpPr>
          <p:nvPr/>
        </p:nvSpPr>
        <p:spPr>
          <a:xfrm>
            <a:off x="756552" y="188728"/>
            <a:ext cx="8784000" cy="792000"/>
          </a:xfrm>
          <a:prstGeom prst="rect">
            <a:avLst/>
          </a:prstGeom>
          <a:noFill/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Остров Врангеля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3060" y="1700808"/>
            <a:ext cx="81369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Главная цель основания заповедника:</a:t>
            </a:r>
          </a:p>
          <a:p>
            <a:endParaRPr lang="ru-RU" sz="2800" dirty="0" smtClean="0"/>
          </a:p>
          <a:p>
            <a:pPr marL="457200" indent="-457200">
              <a:buFontTx/>
              <a:buChar char="-"/>
            </a:pPr>
            <a:r>
              <a:rPr lang="ru-RU" sz="2800" dirty="0" smtClean="0"/>
              <a:t>исследование и сохранение уникальных экосистем, островов Арктики;</a:t>
            </a:r>
          </a:p>
          <a:p>
            <a:pPr marL="457200" indent="-457200">
              <a:buFontTx/>
              <a:buChar char="-"/>
            </a:pPr>
            <a:endParaRPr lang="ru-RU" sz="2800" dirty="0" smtClean="0"/>
          </a:p>
          <a:p>
            <a:pPr marL="457200" indent="-457200">
              <a:buFontTx/>
              <a:buChar char="-"/>
            </a:pPr>
            <a:r>
              <a:rPr lang="ru-RU" sz="2800" dirty="0" smtClean="0"/>
              <a:t>сохранение редких видов животных;</a:t>
            </a:r>
          </a:p>
          <a:p>
            <a:pPr marL="457200" indent="-457200">
              <a:buFontTx/>
              <a:buChar char="-"/>
            </a:pPr>
            <a:endParaRPr lang="ru-RU" sz="2800" dirty="0" smtClean="0"/>
          </a:p>
          <a:p>
            <a:pPr marL="457200" indent="-457200">
              <a:buFontTx/>
              <a:buChar char="-"/>
            </a:pPr>
            <a:r>
              <a:rPr lang="ru-RU" sz="2800" dirty="0" smtClean="0"/>
              <a:t>охрана популяции белых медведей.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543184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Cartoon school child (4) - копия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668344" y="4077072"/>
            <a:ext cx="1222120" cy="25435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856" y="274638"/>
            <a:ext cx="8229600" cy="11430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Работа по учебнику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03848" y="1628800"/>
            <a:ext cx="5112568" cy="4824536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8000"/>
                </a:solidFill>
                <a:latin typeface="Comic Sans MS" pitchFamily="66" charset="0"/>
              </a:rPr>
              <a:t>Прочитайте статью «Арктика и человек» на с.83-84 учебника и ответь на вопросы:</a:t>
            </a:r>
          </a:p>
          <a:p>
            <a:pPr marL="514350" indent="-514350">
              <a:buNone/>
            </a:pPr>
            <a:endParaRPr lang="ru-RU" dirty="0" smtClean="0">
              <a:solidFill>
                <a:srgbClr val="008000"/>
              </a:solidFill>
              <a:latin typeface="Comic Sans MS" pitchFamily="66" charset="0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Почему люди с давних пор осваивают Арктику?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ru-RU" dirty="0" smtClean="0">
                <a:solidFill>
                  <a:srgbClr val="0000FF"/>
                </a:solidFill>
                <a:latin typeface="Comic Sans MS" pitchFamily="66" charset="0"/>
              </a:rPr>
              <a:t>Какие экологические проблемы возникли в Арктике?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ru-RU" dirty="0" smtClean="0">
                <a:solidFill>
                  <a:srgbClr val="FF0066"/>
                </a:solidFill>
                <a:latin typeface="Comic Sans MS" pitchFamily="66" charset="0"/>
              </a:rPr>
              <a:t>Как охраняют природу северного края?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>
              <a:solidFill>
                <a:srgbClr val="008000"/>
              </a:solidFill>
              <a:latin typeface="Comic Sans MS" pitchFamily="66" charset="0"/>
            </a:endParaRPr>
          </a:p>
          <a:p>
            <a:pPr marL="514350" indent="-514350">
              <a:buNone/>
            </a:pPr>
            <a:endParaRPr lang="ru-RU" dirty="0">
              <a:latin typeface="Comic Sans MS" pitchFamily="66" charset="0"/>
            </a:endParaRPr>
          </a:p>
        </p:txBody>
      </p:sp>
      <p:pic>
        <p:nvPicPr>
          <p:cNvPr id="8" name="Содержимое 7" descr="учебник.png"/>
          <p:cNvPicPr>
            <a:picLocks noGrp="1" noChangeAspect="1"/>
          </p:cNvPicPr>
          <p:nvPr>
            <p:ph sz="half" idx="1"/>
          </p:nvPr>
        </p:nvPicPr>
        <p:blipFill>
          <a:blip r:embed="rId3" cstate="screen"/>
          <a:stretch>
            <a:fillRect/>
          </a:stretch>
        </p:blipFill>
        <p:spPr>
          <a:xfrm>
            <a:off x="395536" y="1916832"/>
            <a:ext cx="2670087" cy="3540400"/>
          </a:xfrm>
          <a:ln w="28575">
            <a:solidFill>
              <a:schemeClr val="bg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omic Sans MS" pitchFamily="66" charset="0"/>
              </a:rPr>
              <a:t>Подведём итоги: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omic Sans MS" pitchFamily="66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4067944" y="1340768"/>
            <a:ext cx="4824536" cy="5112568"/>
          </a:xfrm>
          <a:prstGeom prst="roundRect">
            <a:avLst/>
          </a:prstGeom>
          <a:blipFill>
            <a:blip r:embed="rId2" cstate="screen"/>
            <a:stretch>
              <a:fillRect/>
            </a:stretch>
          </a:blipFill>
          <a:ln w="28575">
            <a:solidFill>
              <a:srgbClr val="9999FF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609600" indent="-609600">
              <a:spcBef>
                <a:spcPct val="20000"/>
              </a:spcBef>
              <a:buFont typeface="+mj-lt"/>
              <a:buAutoNum type="arabicPeriod"/>
            </a:pPr>
            <a:r>
              <a:rPr lang="ru-RU" sz="2800" dirty="0" smtClean="0">
                <a:solidFill>
                  <a:schemeClr val="bg1">
                    <a:lumMod val="95000"/>
                  </a:schemeClr>
                </a:solidFill>
                <a:latin typeface="Comic Sans MS" pitchFamily="66" charset="0"/>
              </a:rPr>
              <a:t>Где расположена зона арктических пустынь?</a:t>
            </a:r>
          </a:p>
          <a:p>
            <a:pPr marL="609600" indent="-609600">
              <a:spcBef>
                <a:spcPct val="20000"/>
              </a:spcBef>
              <a:buFont typeface="+mj-lt"/>
              <a:buAutoNum type="arabicPeriod"/>
            </a:pPr>
            <a:r>
              <a:rPr lang="ru-RU" sz="2800" dirty="0" smtClean="0">
                <a:solidFill>
                  <a:srgbClr val="0000FF"/>
                </a:solidFill>
                <a:latin typeface="Comic Sans MS" pitchFamily="66" charset="0"/>
              </a:rPr>
              <a:t>Каковы природные условия в этой зоне?</a:t>
            </a:r>
          </a:p>
          <a:p>
            <a:pPr marL="609600" indent="-609600">
              <a:spcBef>
                <a:spcPct val="20000"/>
              </a:spcBef>
              <a:buFont typeface="+mj-lt"/>
              <a:buAutoNum type="arabicPeriod"/>
            </a:pPr>
            <a:r>
              <a:rPr lang="ru-RU" sz="2800" dirty="0" smtClean="0">
                <a:solidFill>
                  <a:srgbClr val="C00000"/>
                </a:solidFill>
                <a:latin typeface="Comic Sans MS" pitchFamily="66" charset="0"/>
              </a:rPr>
              <a:t>Какие растения и животные характерны для этой зоны?</a:t>
            </a:r>
          </a:p>
          <a:p>
            <a:pPr marL="609600" indent="-609600">
              <a:spcBef>
                <a:spcPct val="20000"/>
              </a:spcBef>
            </a:pPr>
            <a:endParaRPr lang="ru-RU" sz="2800" dirty="0" smtClean="0">
              <a:solidFill>
                <a:srgbClr val="CC00CC"/>
              </a:solidFill>
            </a:endParaRPr>
          </a:p>
          <a:p>
            <a:pPr marL="609600" indent="-609600">
              <a:spcBef>
                <a:spcPct val="20000"/>
              </a:spcBef>
            </a:pPr>
            <a:endParaRPr lang="ru-RU" sz="2800" dirty="0" smtClean="0">
              <a:solidFill>
                <a:srgbClr val="0000CC"/>
              </a:solidFill>
            </a:endParaRPr>
          </a:p>
          <a:p>
            <a:pPr marL="609600" indent="-609600">
              <a:spcBef>
                <a:spcPct val="20000"/>
              </a:spcBef>
              <a:buFontTx/>
              <a:buAutoNum type="arabicPeriod" startAt="3"/>
            </a:pPr>
            <a:endParaRPr lang="ru-RU" sz="2800" dirty="0">
              <a:solidFill>
                <a:srgbClr val="0000CC"/>
              </a:solidFill>
            </a:endParaRPr>
          </a:p>
          <a:p>
            <a:pPr marL="609600" indent="-609600">
              <a:spcBef>
                <a:spcPct val="20000"/>
              </a:spcBef>
            </a:pPr>
            <a:endParaRPr lang="ru-RU" sz="2800" dirty="0">
              <a:solidFill>
                <a:srgbClr val="A50021"/>
              </a:solidFill>
            </a:endParaRPr>
          </a:p>
          <a:p>
            <a:pPr marL="609600" indent="-609600">
              <a:spcBef>
                <a:spcPct val="20000"/>
              </a:spcBef>
            </a:pPr>
            <a:endParaRPr lang="ru-RU" sz="2800" dirty="0">
              <a:solidFill>
                <a:srgbClr val="FF0066"/>
              </a:solidFill>
            </a:endParaRPr>
          </a:p>
          <a:p>
            <a:pPr marL="609600" indent="-609600">
              <a:spcBef>
                <a:spcPct val="20000"/>
              </a:spcBef>
            </a:pPr>
            <a:endParaRPr lang="ru-RU" sz="2800" dirty="0">
              <a:solidFill>
                <a:srgbClr val="FF0066"/>
              </a:solidFill>
            </a:endParaRPr>
          </a:p>
        </p:txBody>
      </p:sp>
      <p:grpSp>
        <p:nvGrpSpPr>
          <p:cNvPr id="2" name="Группа 11"/>
          <p:cNvGrpSpPr/>
          <p:nvPr/>
        </p:nvGrpSpPr>
        <p:grpSpPr>
          <a:xfrm>
            <a:off x="251520" y="1772816"/>
            <a:ext cx="3816424" cy="2722810"/>
            <a:chOff x="251520" y="1988840"/>
            <a:chExt cx="3387549" cy="2506786"/>
          </a:xfrm>
        </p:grpSpPr>
        <p:pic>
          <p:nvPicPr>
            <p:cNvPr id="10" name="Рисунок 9" descr="0_80302_a3fba2ca_XL.png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251520" y="1988840"/>
              <a:ext cx="3387549" cy="2506786"/>
            </a:xfrm>
            <a:prstGeom prst="rect">
              <a:avLst/>
            </a:prstGeom>
          </p:spPr>
        </p:pic>
        <p:pic>
          <p:nvPicPr>
            <p:cNvPr id="11" name="Рисунок 10" descr="окр.png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1403720" y="3359848"/>
              <a:ext cx="648000" cy="86124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23528" y="4293096"/>
            <a:ext cx="8496944" cy="2121099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Comic Sans MS" pitchFamily="66" charset="0"/>
              </a:rPr>
              <a:t>	</a:t>
            </a:r>
            <a:r>
              <a:rPr lang="ru-RU" u="sng" dirty="0" smtClean="0">
                <a:solidFill>
                  <a:srgbClr val="C00000"/>
                </a:solidFill>
                <a:latin typeface="Comic Sans MS" pitchFamily="66" charset="0"/>
              </a:rPr>
              <a:t>Природные зоны </a:t>
            </a:r>
            <a:r>
              <a:rPr lang="ru-RU" dirty="0" smtClean="0">
                <a:solidFill>
                  <a:srgbClr val="000099"/>
                </a:solidFill>
                <a:latin typeface="Comic Sans MS" pitchFamily="66" charset="0"/>
              </a:rPr>
              <a:t>– это пространства на Земле с одинаковыми температурными условиями, увлажнением, почвами, растительным и животным миром.</a:t>
            </a:r>
            <a:endParaRPr lang="ru-RU" dirty="0">
              <a:solidFill>
                <a:srgbClr val="000099"/>
              </a:solidFill>
            </a:endParaRPr>
          </a:p>
          <a:p>
            <a:pPr algn="ctr">
              <a:buNone/>
            </a:pPr>
            <a:endParaRPr lang="ru-RU" dirty="0">
              <a:latin typeface="Comic Sans MS" pitchFamily="66" charset="0"/>
            </a:endParaRPr>
          </a:p>
        </p:txBody>
      </p:sp>
      <p:pic>
        <p:nvPicPr>
          <p:cNvPr id="9" name="Рисунок 8" descr="5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09515" y="260649"/>
            <a:ext cx="2808000" cy="15959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5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212515" y="2132856"/>
            <a:ext cx="2713635" cy="158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5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6178845" y="2132856"/>
            <a:ext cx="2713635" cy="158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5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6179906" y="260648"/>
            <a:ext cx="2712574" cy="158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5.jp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>
            <a:off x="3204160" y="260649"/>
            <a:ext cx="2808000" cy="1596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 descr="5.jpg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3142348" y="2132856"/>
            <a:ext cx="2869812" cy="158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jcnm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51520" y="260648"/>
            <a:ext cx="2176462" cy="133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11430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l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                   Работа в парах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Содержимое 4" descr="4.png"/>
          <p:cNvPicPr>
            <a:picLocks noGrp="1" noChangeAspect="1"/>
          </p:cNvPicPr>
          <p:nvPr>
            <p:ph sz="half" idx="1"/>
          </p:nvPr>
        </p:nvPicPr>
        <p:blipFill>
          <a:blip r:embed="rId3" cstate="screen"/>
          <a:stretch>
            <a:fillRect/>
          </a:stretch>
        </p:blipFill>
        <p:spPr>
          <a:xfrm>
            <a:off x="611560" y="2276872"/>
            <a:ext cx="2150432" cy="370100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75856" y="1628800"/>
            <a:ext cx="5112568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Рассмотрите карту природных зон России на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с.72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учебника.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Изучите условные обозначения этой карты.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8000"/>
                </a:solidFill>
                <a:latin typeface="Comic Sans MS" pitchFamily="66" charset="0"/>
              </a:rPr>
              <a:t>Найдите на карте перечисленные природные зоны.</a:t>
            </a:r>
          </a:p>
          <a:p>
            <a:pPr marL="514350" indent="-514350">
              <a:buNone/>
            </a:pPr>
            <a:endParaRPr lang="ru-RU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34_7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79512" y="1268760"/>
            <a:ext cx="8760146" cy="4536504"/>
          </a:xfrm>
        </p:spPr>
      </p:pic>
      <p:sp>
        <p:nvSpPr>
          <p:cNvPr id="7" name="Прямоугольник 6"/>
          <p:cNvSpPr/>
          <p:nvPr/>
        </p:nvSpPr>
        <p:spPr>
          <a:xfrm>
            <a:off x="179512" y="1268760"/>
            <a:ext cx="1299600" cy="3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5013176"/>
            <a:ext cx="3312000" cy="75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Природные зоны </a:t>
            </a:r>
            <a:r>
              <a:rPr lang="ru-RU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россии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1" name="Содержимое 4" descr="34_7.jpg"/>
          <p:cNvPicPr>
            <a:picLocks noGrp="1" noChangeAspect="1"/>
          </p:cNvPicPr>
          <p:nvPr>
            <p:ph sz="half"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251520" y="5013176"/>
            <a:ext cx="3600400" cy="158417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1.gif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179511" y="188641"/>
            <a:ext cx="8748000" cy="64527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980728"/>
            <a:ext cx="2664296" cy="864096"/>
          </a:xfrm>
        </p:spPr>
        <p:txBody>
          <a:bodyPr>
            <a:noAutofit/>
          </a:bodyPr>
          <a:lstStyle/>
          <a:p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ЗОНА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123728" y="2348880"/>
            <a:ext cx="5040560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АРКТИЧЕСКИХ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411760" y="4365104"/>
            <a:ext cx="4737720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ПУСТЫНЬ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34_7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79512" y="1268760"/>
            <a:ext cx="8760146" cy="4536504"/>
          </a:xfrm>
        </p:spPr>
      </p:pic>
      <p:sp>
        <p:nvSpPr>
          <p:cNvPr id="7" name="Прямоугольник 6"/>
          <p:cNvSpPr/>
          <p:nvPr/>
        </p:nvSpPr>
        <p:spPr>
          <a:xfrm>
            <a:off x="179512" y="1268760"/>
            <a:ext cx="1299600" cy="3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5013176"/>
            <a:ext cx="3312000" cy="75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784976" cy="129614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Comic Sans MS" pitchFamily="66" charset="0"/>
              </a:rPr>
              <a:t>Найдите на карте зону арктических пустынь.</a:t>
            </a:r>
            <a:r>
              <a:rPr lang="ru-RU" sz="2800" dirty="0" smtClean="0">
                <a:latin typeface="Comic Sans MS" pitchFamily="66" charset="0"/>
              </a:rPr>
              <a:t/>
            </a:r>
            <a:br>
              <a:rPr lang="ru-RU" sz="2800" dirty="0" smtClean="0">
                <a:latin typeface="Comic Sans MS" pitchFamily="66" charset="0"/>
              </a:rPr>
            </a:br>
            <a:r>
              <a:rPr lang="ru-RU" sz="2800" dirty="0" smtClean="0">
                <a:solidFill>
                  <a:srgbClr val="0000FF"/>
                </a:solidFill>
                <a:latin typeface="Comic Sans MS" pitchFamily="66" charset="0"/>
              </a:rPr>
              <a:t>Что вы можете рассказать по карте об этой зоне?</a:t>
            </a:r>
            <a:endParaRPr lang="ru-RU" sz="2800" dirty="0">
              <a:solidFill>
                <a:srgbClr val="0000FF"/>
              </a:solidFill>
              <a:latin typeface="Comic Sans MS" pitchFamily="66" charset="0"/>
            </a:endParaRPr>
          </a:p>
        </p:txBody>
      </p:sp>
      <p:pic>
        <p:nvPicPr>
          <p:cNvPr id="11" name="Содержимое 4" descr="34_7.jpg"/>
          <p:cNvPicPr>
            <a:picLocks noGrp="1" noChangeAspect="1"/>
          </p:cNvPicPr>
          <p:nvPr>
            <p:ph sz="half"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251520" y="5013176"/>
            <a:ext cx="3600400" cy="1584176"/>
          </a:xfrm>
        </p:spPr>
      </p:pic>
      <p:pic>
        <p:nvPicPr>
          <p:cNvPr id="19" name="Рисунок 18" descr="флажок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995936" y="1268760"/>
            <a:ext cx="469353" cy="688791"/>
          </a:xfrm>
          <a:prstGeom prst="rect">
            <a:avLst/>
          </a:prstGeom>
        </p:spPr>
      </p:pic>
      <p:pic>
        <p:nvPicPr>
          <p:cNvPr id="23" name="Рисунок 22" descr="флажок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860032" y="1556792"/>
            <a:ext cx="469353" cy="688791"/>
          </a:xfrm>
          <a:prstGeom prst="rect">
            <a:avLst/>
          </a:prstGeom>
        </p:spPr>
      </p:pic>
      <p:pic>
        <p:nvPicPr>
          <p:cNvPr id="24" name="Рисунок 23" descr="флажок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156176" y="1628800"/>
            <a:ext cx="469353" cy="688791"/>
          </a:xfrm>
          <a:prstGeom prst="rect">
            <a:avLst/>
          </a:prstGeom>
        </p:spPr>
      </p:pic>
      <p:pic>
        <p:nvPicPr>
          <p:cNvPr id="25" name="Рисунок 24" descr="флажок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7452320" y="1124744"/>
            <a:ext cx="469353" cy="6887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  <a:solidFill>
            <a:srgbClr val="99CCFF"/>
          </a:solidFill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Comic Sans MS" pitchFamily="66" charset="0"/>
              </a:rPr>
              <a:t>Арктика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Comic Sans MS" pitchFamily="66" charset="0"/>
              </a:rPr>
              <a:t>– </a:t>
            </a:r>
            <a:r>
              <a:rPr lang="ru-RU" sz="2800" dirty="0" smtClean="0">
                <a:solidFill>
                  <a:srgbClr val="000099"/>
                </a:solidFill>
                <a:latin typeface="Comic Sans MS" pitchFamily="66" charset="0"/>
              </a:rPr>
              <a:t>это всё огромное пространство Северного Ледовитого океана вместе с </a:t>
            </a:r>
            <a:r>
              <a:rPr lang="ru-RU" sz="2800" u="sng" dirty="0" smtClean="0">
                <a:solidFill>
                  <a:srgbClr val="000099"/>
                </a:solidFill>
                <a:latin typeface="Comic Sans MS" pitchFamily="66" charset="0"/>
              </a:rPr>
              <a:t>морями</a:t>
            </a:r>
            <a:r>
              <a:rPr lang="ru-RU" sz="2800" dirty="0" smtClean="0">
                <a:solidFill>
                  <a:srgbClr val="000099"/>
                </a:solidFill>
                <a:latin typeface="Comic Sans MS" pitchFamily="66" charset="0"/>
              </a:rPr>
              <a:t> и </a:t>
            </a:r>
            <a:r>
              <a:rPr lang="ru-RU" sz="2800" u="sng" dirty="0" smtClean="0">
                <a:solidFill>
                  <a:srgbClr val="000099"/>
                </a:solidFill>
                <a:latin typeface="Comic Sans MS" pitchFamily="66" charset="0"/>
              </a:rPr>
              <a:t>океанами</a:t>
            </a:r>
            <a:r>
              <a:rPr lang="ru-RU" sz="2800" dirty="0" smtClean="0">
                <a:solidFill>
                  <a:srgbClr val="000099"/>
                </a:solidFill>
                <a:latin typeface="Comic Sans MS" pitchFamily="66" charset="0"/>
              </a:rPr>
              <a:t>.</a:t>
            </a:r>
            <a:endParaRPr lang="ru-RU" sz="2800" dirty="0">
              <a:solidFill>
                <a:srgbClr val="000099"/>
              </a:solidFill>
              <a:latin typeface="Comic Sans MS" pitchFamily="66" charset="0"/>
            </a:endParaRPr>
          </a:p>
        </p:txBody>
      </p:sp>
      <p:pic>
        <p:nvPicPr>
          <p:cNvPr id="7" name="Рисунок 6" descr="6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107504" y="1844824"/>
            <a:ext cx="4794323" cy="475252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3" name="Содержимое 12" descr="7.jpg"/>
          <p:cNvPicPr>
            <a:picLocks noGrp="1" noChangeAspect="1"/>
          </p:cNvPicPr>
          <p:nvPr>
            <p:ph sz="half"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4566424" y="1844824"/>
            <a:ext cx="4326056" cy="3960440"/>
          </a:xfrm>
          <a:effectLst>
            <a:softEdge rad="317500"/>
          </a:effectLst>
        </p:spPr>
      </p:pic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4644008" y="5445224"/>
            <a:ext cx="4320480" cy="1200329"/>
          </a:xfrm>
          <a:prstGeom prst="rect">
            <a:avLst/>
          </a:prstGeom>
          <a:solidFill>
            <a:srgbClr val="99CCFF"/>
          </a:solidFill>
          <a:ln w="38100">
            <a:solidFill>
              <a:srgbClr val="00B0F0"/>
            </a:solidFill>
            <a:miter lim="800000"/>
            <a:headEnd/>
            <a:tailEnd/>
          </a:ln>
          <a:effectLst>
            <a:softEdge rad="63500"/>
          </a:effectLst>
        </p:spPr>
        <p:txBody>
          <a:bodyPr wrap="square" anchor="ctr">
            <a:spAutoFit/>
          </a:bodyPr>
          <a:lstStyle/>
          <a:p>
            <a:pPr algn="ctr"/>
            <a:r>
              <a:rPr lang="ru-RU" sz="2400" dirty="0" smtClean="0">
                <a:solidFill>
                  <a:srgbClr val="000099"/>
                </a:solidFill>
                <a:latin typeface="Comic Sans MS" pitchFamily="66" charset="0"/>
              </a:rPr>
              <a:t>В переводе с греческого </a:t>
            </a:r>
            <a:r>
              <a:rPr lang="ru-RU" sz="2400" u="sng" dirty="0" err="1" smtClean="0">
                <a:solidFill>
                  <a:srgbClr val="000099"/>
                </a:solidFill>
                <a:latin typeface="Comic Sans MS" pitchFamily="66" charset="0"/>
              </a:rPr>
              <a:t>arktikos</a:t>
            </a:r>
            <a:r>
              <a:rPr lang="ru-RU" sz="2400" dirty="0" smtClean="0">
                <a:solidFill>
                  <a:srgbClr val="000099"/>
                </a:solidFill>
                <a:latin typeface="Comic Sans MS" pitchFamily="66" charset="0"/>
              </a:rPr>
              <a:t> — </a:t>
            </a:r>
            <a:r>
              <a:rPr lang="ru-RU" sz="2400" dirty="0" smtClean="0">
                <a:solidFill>
                  <a:srgbClr val="C00000"/>
                </a:solidFill>
                <a:latin typeface="Comic Sans MS" pitchFamily="66" charset="0"/>
              </a:rPr>
              <a:t>северный</a:t>
            </a:r>
            <a:r>
              <a:rPr lang="ru-RU" sz="2400" dirty="0" smtClean="0">
                <a:solidFill>
                  <a:srgbClr val="000099"/>
                </a:solidFill>
                <a:latin typeface="Comic Sans MS" pitchFamily="66" charset="0"/>
              </a:rPr>
              <a:t>, </a:t>
            </a:r>
            <a:r>
              <a:rPr lang="ru-RU" sz="2400" u="sng" dirty="0" err="1" smtClean="0">
                <a:solidFill>
                  <a:srgbClr val="000099"/>
                </a:solidFill>
                <a:latin typeface="Comic Sans MS" pitchFamily="66" charset="0"/>
              </a:rPr>
              <a:t>аrctos</a:t>
            </a:r>
            <a:r>
              <a:rPr lang="ru-RU" sz="2400" dirty="0" smtClean="0">
                <a:solidFill>
                  <a:srgbClr val="000099"/>
                </a:solidFill>
                <a:latin typeface="Comic Sans MS" pitchFamily="66" charset="0"/>
              </a:rPr>
              <a:t> — </a:t>
            </a:r>
            <a:r>
              <a:rPr lang="ru-RU" sz="2400" dirty="0" smtClean="0">
                <a:solidFill>
                  <a:srgbClr val="C00000"/>
                </a:solidFill>
                <a:latin typeface="Comic Sans MS" pitchFamily="66" charset="0"/>
              </a:rPr>
              <a:t>медведь</a:t>
            </a:r>
            <a:r>
              <a:rPr lang="ru-RU" sz="2400" dirty="0" smtClean="0">
                <a:solidFill>
                  <a:srgbClr val="000099"/>
                </a:solidFill>
                <a:latin typeface="Comic Sans MS" pitchFamily="66" charset="0"/>
              </a:rPr>
              <a:t>.</a:t>
            </a:r>
            <a:endParaRPr lang="ru-RU" sz="2400" dirty="0">
              <a:solidFill>
                <a:srgbClr val="000099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8.1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179512" y="188640"/>
            <a:ext cx="4392000" cy="3294000"/>
          </a:xfrm>
          <a:effectLst>
            <a:softEdge rad="127000"/>
          </a:effectLst>
        </p:spPr>
      </p:pic>
      <p:pic>
        <p:nvPicPr>
          <p:cNvPr id="7" name="Содержимое 6" descr="8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>
            <a:off x="4572000" y="188640"/>
            <a:ext cx="4392000" cy="3294000"/>
          </a:xfrm>
          <a:effectLst>
            <a:softEdge rad="127000"/>
          </a:effectLst>
        </p:spPr>
      </p:pic>
      <p:pic>
        <p:nvPicPr>
          <p:cNvPr id="8" name="Рисунок 7" descr="9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80000" y="3373302"/>
            <a:ext cx="4392000" cy="329605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 descr="2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572000" y="3375360"/>
            <a:ext cx="4392000" cy="32940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179512" y="2852936"/>
            <a:ext cx="8784976" cy="111298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На островах Арктики расположена </a:t>
            </a:r>
            <a:r>
              <a:rPr kumimoji="0" lang="ru-RU" sz="28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зона арктических пустынь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, или </a:t>
            </a:r>
            <a:r>
              <a:rPr kumimoji="0" lang="ru-RU" sz="28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ледяная зона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917</TotalTime>
  <Words>293</Words>
  <Application>Microsoft Office PowerPoint</Application>
  <PresentationFormat>Экран (4:3)</PresentationFormat>
  <Paragraphs>86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                      Работа в парах</vt:lpstr>
      <vt:lpstr>Природные зоны россии</vt:lpstr>
      <vt:lpstr>ЗОНА</vt:lpstr>
      <vt:lpstr>Найдите на карте зону арктических пустынь. Что вы можете рассказать по карте об этой зоне?</vt:lpstr>
      <vt:lpstr>Арктика – это всё огромное пространство Северного Ледовитого океана вместе с морями и океанами.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по учебнику</vt:lpstr>
      <vt:lpstr>Растения арктических пустынь</vt:lpstr>
      <vt:lpstr>Животные   арктических  пустынь</vt:lpstr>
      <vt:lpstr>Презентация PowerPoint</vt:lpstr>
      <vt:lpstr>Презентация PowerPoint</vt:lpstr>
      <vt:lpstr>Животные   арктических  пустынь</vt:lpstr>
      <vt:lpstr>Подумай!</vt:lpstr>
      <vt:lpstr>Презентация PowerPoint</vt:lpstr>
      <vt:lpstr>Цепи питания</vt:lpstr>
      <vt:lpstr>   Цепи питания</vt:lpstr>
      <vt:lpstr>Презентация PowerPoint</vt:lpstr>
      <vt:lpstr>Работа по учебнику</vt:lpstr>
      <vt:lpstr>Подведём итоги: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Oksana</dc:creator>
  <cp:lastModifiedBy>Хайбат</cp:lastModifiedBy>
  <cp:revision>85</cp:revision>
  <dcterms:created xsi:type="dcterms:W3CDTF">2012-07-19T08:24:34Z</dcterms:created>
  <dcterms:modified xsi:type="dcterms:W3CDTF">2017-10-24T17:41:09Z</dcterms:modified>
</cp:coreProperties>
</file>