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1D81-E7CD-42E1-AE0B-D41BF9C4313F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7B03-59E3-4F5B-A17B-ECAAE3287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01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1D81-E7CD-42E1-AE0B-D41BF9C4313F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7B03-59E3-4F5B-A17B-ECAAE3287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15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1D81-E7CD-42E1-AE0B-D41BF9C4313F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7B03-59E3-4F5B-A17B-ECAAE328730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5725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1D81-E7CD-42E1-AE0B-D41BF9C4313F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7B03-59E3-4F5B-A17B-ECAAE3287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622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1D81-E7CD-42E1-AE0B-D41BF9C4313F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7B03-59E3-4F5B-A17B-ECAAE328730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6259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1D81-E7CD-42E1-AE0B-D41BF9C4313F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7B03-59E3-4F5B-A17B-ECAAE3287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41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1D81-E7CD-42E1-AE0B-D41BF9C4313F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7B03-59E3-4F5B-A17B-ECAAE3287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673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1D81-E7CD-42E1-AE0B-D41BF9C4313F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7B03-59E3-4F5B-A17B-ECAAE3287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2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1D81-E7CD-42E1-AE0B-D41BF9C4313F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7B03-59E3-4F5B-A17B-ECAAE3287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36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1D81-E7CD-42E1-AE0B-D41BF9C4313F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7B03-59E3-4F5B-A17B-ECAAE3287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889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1D81-E7CD-42E1-AE0B-D41BF9C4313F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7B03-59E3-4F5B-A17B-ECAAE3287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66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1D81-E7CD-42E1-AE0B-D41BF9C4313F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7B03-59E3-4F5B-A17B-ECAAE3287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83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1D81-E7CD-42E1-AE0B-D41BF9C4313F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7B03-59E3-4F5B-A17B-ECAAE3287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806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1D81-E7CD-42E1-AE0B-D41BF9C4313F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7B03-59E3-4F5B-A17B-ECAAE3287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87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1D81-E7CD-42E1-AE0B-D41BF9C4313F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7B03-59E3-4F5B-A17B-ECAAE3287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70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E1D81-E7CD-42E1-AE0B-D41BF9C4313F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7B03-59E3-4F5B-A17B-ECAAE3287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71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E1D81-E7CD-42E1-AE0B-D41BF9C4313F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7DF7B03-59E3-4F5B-A17B-ECAAE3287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85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www.google.ru/url?sa=i&amp;rct=j&amp;q=&amp;esrc=s&amp;source=images&amp;cd=&amp;ved=2ahUKEwjVjJPrh4DaAhVMEJoKHRmWDpUQjRx6BAgAEAU&amp;url=%2Furl%3Fsa%3Di%26rct%3Dj%26q%3D%26esrc%3Ds%26source%3Dimages%26cd%3D%26cad%3Drja%26uact%3D8%26ved%3D2ahUKEwjVjJPrh4DaAhVMEJoKHRmWDpUQjRx6BAgAEAU%26url%3Dhttp%253A%252F%252Fanimaciatop.ru%252Fphoto-cat-smailiki%252Fsmailiki-56.gif.html%26psig%3DAOvVaw07gSJb0tpq0bDm1ots2L4k%26ust%3D1521812593232459&amp;psig=AOvVaw07gSJb0tpq0bDm1ots2L4k&amp;ust=152181259323245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ru/url?sa=i&amp;rct=j&amp;q=&amp;esrc=s&amp;source=images&amp;cd=&amp;ved=2ahUKEwiLjdnciIDaAhXBBZoKHeJ6CpMQjRx6BAgAEAU&amp;url=http%3A%2F%2Fwww.insightsbipolarbear.com%2Fis_it_just-depression%2F&amp;psig=AOvVaw3fvQSEE9xenOxi060FavZj&amp;ust=152181281240029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7030" y="609600"/>
            <a:ext cx="9637484" cy="344123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Аудирование</a:t>
            </a:r>
            <a:r>
              <a:rPr lang="ru-RU" dirty="0" smtClean="0"/>
              <a:t> с последующим тестированием на ЕГЭ и ОГЭ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493624"/>
          </a:xfrm>
        </p:spPr>
        <p:txBody>
          <a:bodyPr/>
          <a:lstStyle/>
          <a:p>
            <a:r>
              <a:rPr lang="ru-RU" dirty="0" smtClean="0"/>
              <a:t>Учитель английского языка </a:t>
            </a:r>
            <a:r>
              <a:rPr lang="ru-RU" dirty="0" err="1" smtClean="0"/>
              <a:t>Чиркейской</a:t>
            </a:r>
            <a:r>
              <a:rPr lang="ru-RU" dirty="0" smtClean="0"/>
              <a:t> СОШ2</a:t>
            </a:r>
          </a:p>
          <a:p>
            <a:r>
              <a:rPr lang="ru-RU" dirty="0" smtClean="0"/>
              <a:t>Магомедова Ума </a:t>
            </a:r>
            <a:r>
              <a:rPr lang="ru-RU" dirty="0" err="1" smtClean="0"/>
              <a:t>Исмаиловна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407" y="1"/>
            <a:ext cx="3196515" cy="25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45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В этом типе задания наибольшую сложность представляет само высказывание, диалогическая форма и темп речи.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2178050" algn="l"/>
              </a:tabLst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устранить проблему:	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отработке этого типа задания следует обращать внимание студентов на причины выбора того или иного ответа.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Если студенты никак не могут услышать нужной информации, следует прослушать отрывок несколько раз по частям. Преподаватель разбивает текст на смысловые отрезки и дает группе прослушать один отрывок, после чего просит повторить все, что они услышали. Если отрывок продолжает представлять сложность, можно прослушать его по предложениям и попросить озвучить, что удалось услышать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078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бы коротким ни было ваше занятие, время от времени стоит проводить подготовку 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прослушивание длится 30 минут, как на экзамене. Это поможет студентам учиться распределять силы и внимание на все три задания, а также придаст им уверенности в своих знаниях.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в процессе подготовки обязательно нужно обращаться к экзаменационному бланку и правилам его заполнения. Эти простые правила тоже требуют отработки.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561" y="272146"/>
            <a:ext cx="2093102" cy="18884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767" y="4367107"/>
            <a:ext cx="2693516" cy="241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84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любого изучающего иностранный язык студента </a:t>
            </a:r>
            <a:r>
              <a:rPr lang="ru-RU" dirty="0" err="1"/>
              <a:t>аудирование</a:t>
            </a:r>
            <a:r>
              <a:rPr lang="ru-RU" dirty="0"/>
              <a:t> представляет особенную трудность, и на это есть причины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Во-первых, это самый сложный вид речевой деятельности. </a:t>
            </a:r>
            <a:endParaRPr lang="ru-RU" dirty="0" smtClean="0"/>
          </a:p>
          <a:p>
            <a:r>
              <a:rPr lang="ru-RU" dirty="0"/>
              <a:t>Во-вторых, согласно статистике, большинство людей – </a:t>
            </a:r>
            <a:r>
              <a:rPr lang="ru-RU" dirty="0" err="1"/>
              <a:t>визуалы</a:t>
            </a:r>
            <a:r>
              <a:rPr lang="ru-RU" dirty="0"/>
              <a:t> или </a:t>
            </a:r>
            <a:r>
              <a:rPr lang="ru-RU" dirty="0" err="1"/>
              <a:t>кинестетики</a:t>
            </a:r>
            <a:r>
              <a:rPr lang="ru-RU" dirty="0"/>
              <a:t>, то есть, воспринимать информацию на слух для них сложнее</a:t>
            </a:r>
            <a:r>
              <a:rPr lang="ru-RU" dirty="0" smtClean="0"/>
              <a:t>.</a:t>
            </a:r>
          </a:p>
          <a:p>
            <a:r>
              <a:rPr lang="ru-RU" dirty="0"/>
              <a:t>. В-третьих, если все умения в изучении иностранного языка нужно постоянно отрабатывать, то навыки восприятия речи на слух нуждаются в этом больше всего.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049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Все это вместе приводит к тому, что результаты экзаменационной части </a:t>
            </a:r>
            <a:r>
              <a:rPr lang="ru-RU" dirty="0" err="1"/>
              <a:t>аудирования</a:t>
            </a:r>
            <a:r>
              <a:rPr lang="ru-RU" dirty="0"/>
              <a:t> чаще всего самые низкие. </a:t>
            </a:r>
          </a:p>
          <a:p>
            <a:r>
              <a:rPr lang="ru-RU" dirty="0"/>
              <a:t>Чтобы подготовка к этой части экзамена была успешной, прежде всего, стоит обратиться к типам заданий и сложностям, которые они могут вызвать у студентов. Как известно, в части «</a:t>
            </a:r>
            <a:r>
              <a:rPr lang="ru-RU" dirty="0" err="1"/>
              <a:t>Аудирование</a:t>
            </a:r>
            <a:r>
              <a:rPr lang="ru-RU" dirty="0"/>
              <a:t>» Единого государственного экзамена есть три типа заданий: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680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354286"/>
          </a:xfrm>
        </p:spPr>
        <p:txBody>
          <a:bodyPr>
            <a:normAutofit/>
          </a:bodyPr>
          <a:lstStyle/>
          <a:p>
            <a:r>
              <a:rPr lang="ru-RU" b="1" i="1" u="sng" dirty="0" smtClean="0"/>
              <a:t>1. Установление соответствия между высказываниями говорящего и приведенными утверждениями. Одно утверждение лишнее.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771" y="3407229"/>
            <a:ext cx="3048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99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758" y="235368"/>
            <a:ext cx="8822585" cy="104188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— Незнание лексических единиц и/или грамматических конструкций в приведенных утверждениях, результатом чего может стать искажение смысла высказывания и неверный ответ.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— </a:t>
            </a:r>
            <a:r>
              <a:rPr lang="ru-RU" dirty="0"/>
              <a:t>Незнание лексических единиц и/или грамматических конструкций в приведенных утверждениях, результатом чего может стать искажение смысла высказывания и неверный ответ.</a:t>
            </a:r>
          </a:p>
          <a:p>
            <a:r>
              <a:rPr lang="ru-RU" i="1" dirty="0"/>
              <a:t>Как устранить проблему:</a:t>
            </a:r>
            <a:endParaRPr lang="ru-RU" dirty="0"/>
          </a:p>
          <a:p>
            <a:r>
              <a:rPr lang="ru-RU" dirty="0"/>
              <a:t>Перед прослушиванием попросите студентов в парах объяснить смысл высказываний друг другу и/или перефразировать их. Пусть студенты заменяют не только лексические единицы, но и грамматические конструкции. После нескольких тренировок можно начинать делать это задание на время, так как на студента на экзамене будет 20 секунд, чтобы прочитать и понять высказывания до прослушивания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Картинки по запросу задумчивый смайлик гиф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093" y="861673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700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65" y="201161"/>
            <a:ext cx="9047237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— Концентрация внимания на конкретных словах, а не на общем смысле высказывания, как следствие – неверный выбор ответа.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i="1" dirty="0" smtClean="0"/>
          </a:p>
          <a:p>
            <a:r>
              <a:rPr lang="ru-RU" i="1" dirty="0" smtClean="0"/>
              <a:t>Как </a:t>
            </a:r>
            <a:r>
              <a:rPr lang="ru-RU" i="1" dirty="0"/>
              <a:t>устранить проблему:</a:t>
            </a:r>
            <a:endParaRPr lang="ru-RU" dirty="0"/>
          </a:p>
          <a:p>
            <a:r>
              <a:rPr lang="ru-RU" dirty="0"/>
              <a:t>Дать прослушать студентам отрывок монологической речи, предложить им выбрать вариант ответа с основной мыслью высказывания. Следующий этап – попросить сформулировать основную мысль самим.</a:t>
            </a:r>
          </a:p>
          <a:p>
            <a:r>
              <a:rPr lang="ru-RU" dirty="0"/>
              <a:t>Следует остановиться на работе с синонимами, например, заниматься </a:t>
            </a:r>
            <a:r>
              <a:rPr lang="ru-RU" dirty="0" err="1"/>
              <a:t>переформулировкой</a:t>
            </a:r>
            <a:r>
              <a:rPr lang="ru-RU" dirty="0"/>
              <a:t> приведенных слов, затем предложений. Можно предложить студентам фразы и попросить при прослушивании найти аналоги этих фраз, высказанные другими словами.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077" y="571275"/>
            <a:ext cx="2515808" cy="226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00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/>
              <a:t>2. </a:t>
            </a:r>
            <a:r>
              <a:rPr lang="ru-RU" b="1" i="1" u="sng" dirty="0"/>
              <a:t>Определение</a:t>
            </a:r>
            <a:r>
              <a:rPr lang="en-US" b="1" i="1" u="sng" dirty="0"/>
              <a:t> True, False </a:t>
            </a:r>
            <a:r>
              <a:rPr lang="ru-RU" b="1" i="1" u="sng" dirty="0"/>
              <a:t>или</a:t>
            </a:r>
            <a:r>
              <a:rPr lang="en-US" b="1" i="1" u="sng" dirty="0"/>
              <a:t> Not stated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Похожее изображение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252" y="2296886"/>
            <a:ext cx="28956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622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— Невозможность разграничить </a:t>
            </a:r>
            <a:r>
              <a:rPr lang="ru-RU" dirty="0" err="1"/>
              <a:t>False</a:t>
            </a:r>
            <a:r>
              <a:rPr lang="ru-RU" dirty="0"/>
              <a:t> и </a:t>
            </a:r>
            <a:r>
              <a:rPr lang="ru-RU" dirty="0" err="1"/>
              <a:t>Not</a:t>
            </a:r>
            <a:r>
              <a:rPr lang="ru-RU" dirty="0"/>
              <a:t> </a:t>
            </a:r>
            <a:r>
              <a:rPr lang="ru-RU" dirty="0" err="1"/>
              <a:t>stated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Как устранить проблему:</a:t>
            </a:r>
            <a:endParaRPr lang="ru-RU" dirty="0"/>
          </a:p>
          <a:p>
            <a:r>
              <a:rPr lang="ru-RU" dirty="0"/>
              <a:t>Работу можно начать с текста и предложений, где студентам нужно будет определить </a:t>
            </a:r>
            <a:r>
              <a:rPr lang="ru-RU" dirty="0" err="1"/>
              <a:t>False</a:t>
            </a:r>
            <a:r>
              <a:rPr lang="ru-RU" dirty="0"/>
              <a:t> или </a:t>
            </a:r>
            <a:r>
              <a:rPr lang="ru-RU" dirty="0" err="1"/>
              <a:t>Not</a:t>
            </a:r>
            <a:r>
              <a:rPr lang="ru-RU" dirty="0"/>
              <a:t> </a:t>
            </a:r>
            <a:r>
              <a:rPr lang="ru-RU" dirty="0" err="1"/>
              <a:t>stated</a:t>
            </a:r>
            <a:r>
              <a:rPr lang="ru-RU" dirty="0"/>
              <a:t> (позицию </a:t>
            </a:r>
            <a:r>
              <a:rPr lang="ru-RU" dirty="0" err="1"/>
              <a:t>True</a:t>
            </a:r>
            <a:r>
              <a:rPr lang="ru-RU" dirty="0"/>
              <a:t> можно опустить). Предложите студентам найти факты, которые противоречат высказываниям (</a:t>
            </a:r>
            <a:r>
              <a:rPr lang="ru-RU" dirty="0" err="1"/>
              <a:t>False</a:t>
            </a:r>
            <a:r>
              <a:rPr lang="ru-RU" dirty="0"/>
              <a:t>), или подтвердить, что информация не дана (</a:t>
            </a:r>
            <a:r>
              <a:rPr lang="ru-RU" dirty="0" err="1"/>
              <a:t>Not</a:t>
            </a:r>
            <a:r>
              <a:rPr lang="ru-RU" dirty="0"/>
              <a:t> </a:t>
            </a:r>
            <a:r>
              <a:rPr lang="ru-RU" dirty="0" err="1"/>
              <a:t>stated</a:t>
            </a:r>
            <a:r>
              <a:rPr lang="ru-RU" dirty="0"/>
              <a:t>). После того, как группа научится отличать их, следует приступать к </a:t>
            </a:r>
            <a:r>
              <a:rPr lang="ru-RU" dirty="0" err="1"/>
              <a:t>аудированию</a:t>
            </a:r>
            <a:r>
              <a:rPr lang="ru-RU" dirty="0"/>
              <a:t> с таким же заданием.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643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/>
              <a:t>3. Выбор правильного варианта ответа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258" y="1807029"/>
            <a:ext cx="3933371" cy="407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7814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</TotalTime>
  <Words>532</Words>
  <Application>Microsoft Office PowerPoint</Application>
  <PresentationFormat>Широкоэкранный</PresentationFormat>
  <Paragraphs>32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Грань</vt:lpstr>
      <vt:lpstr>  Аудирование с последующим тестированием на ЕГЭ и ОГЭ</vt:lpstr>
      <vt:lpstr>Презентация PowerPoint</vt:lpstr>
      <vt:lpstr>Презентация PowerPoint</vt:lpstr>
      <vt:lpstr>1. Установление соответствия между высказываниями говорящего и приведенными утверждениями. Одно утверждение лишнее.</vt:lpstr>
      <vt:lpstr>— Незнание лексических единиц и/или грамматических конструкций в приведенных утверждениях, результатом чего может стать искажение смысла высказывания и неверный ответ.</vt:lpstr>
      <vt:lpstr>— Концентрация внимания на конкретных словах, а не на общем смысле высказывания, как следствие – неверный выбор ответа. </vt:lpstr>
      <vt:lpstr>2. Определение True, False или Not stated </vt:lpstr>
      <vt:lpstr>— Невозможность разграничить False и Not stated</vt:lpstr>
      <vt:lpstr>3. Выбор правильного варианта ответа </vt:lpstr>
      <vt:lpstr>— В этом типе задания наибольшую сложность представляет само высказывание, диалогическая форма и темп речи.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Аудирование с последующим тестированием на ЕГЭ и ОГЭ</dc:title>
  <dc:creator>мага магомедов</dc:creator>
  <cp:lastModifiedBy>мага магомедов</cp:lastModifiedBy>
  <cp:revision>5</cp:revision>
  <dcterms:created xsi:type="dcterms:W3CDTF">2018-03-22T13:24:20Z</dcterms:created>
  <dcterms:modified xsi:type="dcterms:W3CDTF">2018-03-22T14:01:17Z</dcterms:modified>
</cp:coreProperties>
</file>