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5"/>
  </p:notesMasterIdLst>
  <p:sldIdLst>
    <p:sldId id="256" r:id="rId2"/>
    <p:sldId id="301" r:id="rId3"/>
    <p:sldId id="311" r:id="rId4"/>
    <p:sldId id="257" r:id="rId5"/>
    <p:sldId id="258" r:id="rId6"/>
    <p:sldId id="306" r:id="rId7"/>
    <p:sldId id="308" r:id="rId8"/>
    <p:sldId id="309" r:id="rId9"/>
    <p:sldId id="310" r:id="rId10"/>
    <p:sldId id="302" r:id="rId11"/>
    <p:sldId id="259" r:id="rId12"/>
    <p:sldId id="260" r:id="rId13"/>
    <p:sldId id="262" r:id="rId14"/>
    <p:sldId id="263" r:id="rId15"/>
    <p:sldId id="264" r:id="rId16"/>
    <p:sldId id="265" r:id="rId17"/>
    <p:sldId id="266" r:id="rId18"/>
    <p:sldId id="267" r:id="rId19"/>
    <p:sldId id="303" r:id="rId20"/>
    <p:sldId id="304" r:id="rId21"/>
    <p:sldId id="268" r:id="rId22"/>
    <p:sldId id="269" r:id="rId23"/>
    <p:sldId id="270" r:id="rId24"/>
    <p:sldId id="305" r:id="rId25"/>
    <p:sldId id="312" r:id="rId26"/>
    <p:sldId id="313" r:id="rId27"/>
    <p:sldId id="316" r:id="rId28"/>
    <p:sldId id="317" r:id="rId29"/>
    <p:sldId id="318" r:id="rId30"/>
    <p:sldId id="319" r:id="rId31"/>
    <p:sldId id="320" r:id="rId32"/>
    <p:sldId id="321" r:id="rId33"/>
    <p:sldId id="314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6A137-9123-4EDA-AAEF-874A63BE8383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ED076-E9A9-4F97-8877-B8B3D2C5F8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90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ED076-E9A9-4F97-8877-B8B3D2C5F8F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930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53;&#1072;&#1090;&#1072;&#1083;&#1100;&#1103;\&#1056;&#1072;&#1073;&#1086;&#1095;&#1080;&#1081;%20&#1089;&#1090;&#1086;&#1083;\&#1042;%20&#1094;&#1077;&#1085;&#1090;&#1088;&#1077;%20&#1045;&#1074;&#1088;&#1086;&#1087;&#1099;-&#1042;&#1072;&#1083;&#1086;&#1074;&#1072;%20&#1053;.&#1053;\&#1048;.%20&#1064;&#1090;&#1088;&#1072;&#1091;&#1089;%20-%20&#1042;&#1077;&#1085;&#1089;&#1082;&#1080;&#1081;%20&#1074;&#1072;&#1083;&#1100;&#1089;.mp3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" Target="slide27.xml"/><Relationship Id="rId7" Type="http://schemas.openxmlformats.org/officeDocument/2006/relationships/slide" Target="slide31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2.xml"/><Relationship Id="rId5" Type="http://schemas.openxmlformats.org/officeDocument/2006/relationships/slide" Target="slide28.xml"/><Relationship Id="rId4" Type="http://schemas.openxmlformats.org/officeDocument/2006/relationships/slide" Target="slide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" Target="slide18.xml"/><Relationship Id="rId7" Type="http://schemas.openxmlformats.org/officeDocument/2006/relationships/image" Target="../media/image7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slide" Target="slide25.xml"/><Relationship Id="rId4" Type="http://schemas.openxmlformats.org/officeDocument/2006/relationships/slide" Target="slide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1543048"/>
          </a:xfrm>
        </p:spPr>
        <p:txBody>
          <a:bodyPr>
            <a:noAutofit/>
          </a:bodyPr>
          <a:lstStyle/>
          <a:p>
            <a:pPr algn="ctr"/>
            <a:r>
              <a:rPr lang="ru-RU" sz="6600" i="1" dirty="0" smtClean="0">
                <a:latin typeface="Calibri" pitchFamily="34" charset="0"/>
              </a:rPr>
              <a:t>В центре Европы</a:t>
            </a:r>
            <a:endParaRPr lang="ru-RU" sz="6600" i="1" dirty="0">
              <a:latin typeface="Calibri" pitchFamily="34" charset="0"/>
            </a:endParaRPr>
          </a:p>
        </p:txBody>
      </p:sp>
      <p:pic>
        <p:nvPicPr>
          <p:cNvPr id="20482" name="Picture 2" descr="http://www.krugosvet.ru/images/1005995_PH107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143380"/>
            <a:ext cx="2759717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6" name="Picture 6" descr="http://kolyan.net/uploads/posts/2010-05/thumbs/1274266209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4214818"/>
            <a:ext cx="2714644" cy="1803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8" name="Picture 8" descr="http://img1.liveinternet.ru/images/attach/c/3/75/967/75967213_austria_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3643314"/>
            <a:ext cx="2476517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5929330"/>
            <a:ext cx="3214710" cy="35719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i="1" dirty="0" smtClean="0">
                <a:latin typeface="Calibri" pitchFamily="34" charset="0"/>
              </a:rPr>
              <a:t>Берлинский собор</a:t>
            </a: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62466" name="Picture 2" descr="http://img0.liveinternet.ru/images/foto/b/1/apps/1/195/1195508_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71480"/>
            <a:ext cx="6667500" cy="500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069608" cy="82694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i="1" dirty="0" smtClean="0">
                <a:latin typeface="Calibri" pitchFamily="34" charset="0"/>
              </a:rPr>
              <a:t>В северной части страны находится город Бремен</a:t>
            </a:r>
            <a:endParaRPr lang="ru-RU" sz="2400" b="1" i="1" dirty="0">
              <a:latin typeface="Calibri" pitchFamily="34" charset="0"/>
            </a:endParaRPr>
          </a:p>
        </p:txBody>
      </p:sp>
      <p:pic>
        <p:nvPicPr>
          <p:cNvPr id="44034" name="Picture 2" descr="http://cs1530.vkontakte.ru/u4428121/47957947/x_cc801f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2984"/>
            <a:ext cx="3357586" cy="2518190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28596" y="5857892"/>
            <a:ext cx="8141046" cy="826946"/>
          </a:xfrm>
          <a:prstGeom prst="rect">
            <a:avLst/>
          </a:prstGeom>
        </p:spPr>
        <p:txBody>
          <a:bodyPr vert="horz" lIns="182880" tIns="91440">
            <a:normAutofit fontScale="85000" lnSpcReduction="10000"/>
          </a:bodyPr>
          <a:lstStyle/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В Бремене есть знаменитый памятник </a:t>
            </a:r>
            <a:r>
              <a:rPr kumimoji="0" lang="ru-RU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Бременским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музыкантам – героям сказки немецких сказочников</a:t>
            </a:r>
            <a:r>
              <a:rPr kumimoji="0" lang="ru-RU" sz="24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братьев Гримм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4036" name="Picture 4" descr="http://s3-eu-west-1.amazonaws.com/youroute-media/system/photos/images/000/022/181/6b90fae5dd30d7933cae7e4ea1e1c4b49df5c0ff_sho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2357430"/>
            <a:ext cx="4500594" cy="33754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5857892"/>
            <a:ext cx="80724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Главная достопримечательность – Кёльнский собор.</a:t>
            </a:r>
          </a:p>
          <a:p>
            <a:pPr algn="ctr"/>
            <a:r>
              <a:rPr lang="ru-RU" sz="2000" b="1" i="1" dirty="0" smtClean="0">
                <a:latin typeface="Calibri" pitchFamily="34" charset="0"/>
              </a:rPr>
              <a:t>Его строили 600 лет. С башни собора виден весь город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428604"/>
            <a:ext cx="81439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i="1" dirty="0" smtClean="0">
                <a:latin typeface="Calibri" pitchFamily="34" charset="0"/>
              </a:rPr>
              <a:t>В западной части страны располагается город Кёльн</a:t>
            </a:r>
            <a:endParaRPr lang="ru-RU" sz="2400" b="1" i="1" dirty="0">
              <a:latin typeface="Calibri" pitchFamily="34" charset="0"/>
            </a:endParaRPr>
          </a:p>
        </p:txBody>
      </p:sp>
      <p:pic>
        <p:nvPicPr>
          <p:cNvPr id="43010" name="Picture 2" descr="http://www.2mko.com/img/PROGRAMI/BIG_Kiolnska_Katedrala_4_day_12110265093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071546"/>
            <a:ext cx="3814121" cy="4207475"/>
          </a:xfrm>
          <a:prstGeom prst="rect">
            <a:avLst/>
          </a:prstGeom>
          <a:noFill/>
        </p:spPr>
      </p:pic>
      <p:pic>
        <p:nvPicPr>
          <p:cNvPr id="43012" name="Picture 4" descr="http://img1.liveinternet.ru/images/attach/c/2/69/874/69874758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71546"/>
            <a:ext cx="3830292" cy="300039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472" y="4357694"/>
            <a:ext cx="34274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i="1" dirty="0" smtClean="0">
                <a:latin typeface="Calibri" pitchFamily="34" charset="0"/>
              </a:rPr>
              <a:t>Город Кёльн стоит на Рейне –</a:t>
            </a:r>
          </a:p>
          <a:p>
            <a:pPr algn="ctr">
              <a:buNone/>
            </a:pPr>
            <a:r>
              <a:rPr lang="ru-RU" b="1" i="1" dirty="0" smtClean="0">
                <a:latin typeface="Calibri" pitchFamily="34" charset="0"/>
              </a:rPr>
              <a:t> самой большой реке Германии </a:t>
            </a:r>
            <a:endParaRPr lang="ru-RU" b="1" i="1" dirty="0"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86446" y="5357826"/>
            <a:ext cx="1870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Calibri" pitchFamily="34" charset="0"/>
              </a:rPr>
              <a:t>Кёльнский собор</a:t>
            </a:r>
            <a:endParaRPr lang="ru-RU" dirty="0"/>
          </a:p>
        </p:txBody>
      </p:sp>
      <p:sp>
        <p:nvSpPr>
          <p:cNvPr id="13" name="Управляющая кнопка: возврат 12">
            <a:hlinkClick r:id="rId4" action="ppaction://hlinksldjump" highlightClick="1"/>
          </p:cNvPr>
          <p:cNvSpPr/>
          <p:nvPr/>
        </p:nvSpPr>
        <p:spPr>
          <a:xfrm>
            <a:off x="8215338" y="6000768"/>
            <a:ext cx="428628" cy="35719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429000"/>
            <a:ext cx="3214710" cy="26128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i="1" dirty="0" smtClean="0">
                <a:latin typeface="Calibri" pitchFamily="34" charset="0"/>
              </a:rPr>
              <a:t>Столица – Вена</a:t>
            </a:r>
          </a:p>
          <a:p>
            <a:pPr>
              <a:buNone/>
            </a:pPr>
            <a:endParaRPr lang="ru-RU" sz="2000" b="1" i="1" dirty="0" smtClean="0">
              <a:latin typeface="Calibri" pitchFamily="34" charset="0"/>
            </a:endParaRPr>
          </a:p>
          <a:p>
            <a:pPr>
              <a:buNone/>
            </a:pPr>
            <a:r>
              <a:rPr lang="ru-RU" sz="2000" b="1" i="1" dirty="0" smtClean="0">
                <a:latin typeface="Calibri" pitchFamily="34" charset="0"/>
              </a:rPr>
              <a:t>Государственный язык –немецкий</a:t>
            </a:r>
          </a:p>
          <a:p>
            <a:pPr>
              <a:buNone/>
            </a:pPr>
            <a:endParaRPr lang="ru-RU" sz="2000" b="1" i="1" dirty="0" smtClean="0">
              <a:latin typeface="Calibri" pitchFamily="34" charset="0"/>
            </a:endParaRPr>
          </a:p>
          <a:p>
            <a:pPr>
              <a:buNone/>
            </a:pPr>
            <a:r>
              <a:rPr lang="ru-RU" sz="2000" b="1" i="1" dirty="0" smtClean="0">
                <a:latin typeface="Calibri" pitchFamily="34" charset="0"/>
              </a:rPr>
              <a:t>Глава государства -  президент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6000768"/>
            <a:ext cx="72866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i="1" dirty="0" smtClean="0">
                <a:latin typeface="Calibri" pitchFamily="34" charset="0"/>
              </a:rPr>
              <a:t>Вена – один из самых красивых городов мира</a:t>
            </a:r>
            <a:endParaRPr lang="ru-RU" b="1" i="1" dirty="0">
              <a:latin typeface="Calibri" pitchFamily="34" charset="0"/>
            </a:endParaRPr>
          </a:p>
        </p:txBody>
      </p:sp>
      <p:pic>
        <p:nvPicPr>
          <p:cNvPr id="41986" name="Picture 2" descr="http://www.advokat-miller.ru/upload/image/e58bec4a12f1dd900670d3e0232d63c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71612"/>
            <a:ext cx="2786082" cy="1857388"/>
          </a:xfrm>
          <a:prstGeom prst="rect">
            <a:avLst/>
          </a:prstGeom>
          <a:noFill/>
        </p:spPr>
      </p:pic>
      <p:pic>
        <p:nvPicPr>
          <p:cNvPr id="41988" name="Picture 4" descr="http://www.eurogermanoblog.com/wp-content/uploads/2011/08/img_37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1571612"/>
            <a:ext cx="4567486" cy="342902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357686" y="5143512"/>
            <a:ext cx="3571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600" b="1" i="1" dirty="0" smtClean="0">
                <a:latin typeface="Calibri" pitchFamily="34" charset="0"/>
              </a:rPr>
              <a:t>Вена</a:t>
            </a:r>
            <a:endParaRPr lang="ru-RU" sz="1600" b="1" i="1" dirty="0">
              <a:latin typeface="Calibri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latin typeface="Calibri" pitchFamily="34" charset="0"/>
              </a:rPr>
              <a:t>Австрия</a:t>
            </a:r>
            <a:endParaRPr lang="ru-RU" sz="4400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5929330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i="1" dirty="0" smtClean="0">
                <a:latin typeface="Calibri" pitchFamily="34" charset="0"/>
              </a:rPr>
              <a:t>Вена</a:t>
            </a:r>
            <a:endParaRPr lang="ru-RU" b="1" i="1" dirty="0">
              <a:latin typeface="Calibri" pitchFamily="34" charset="0"/>
            </a:endParaRPr>
          </a:p>
        </p:txBody>
      </p:sp>
      <p:pic>
        <p:nvPicPr>
          <p:cNvPr id="40962" name="Picture 2" descr="http://tour.turistua.com/pictures/extours/resx950/alpijskij_miks-47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00042"/>
            <a:ext cx="7703345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4"/>
            <a:ext cx="4357718" cy="100013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     В центре Вены стоит устремлённый ввысь собор Святого Стефана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4786322"/>
            <a:ext cx="38576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i="1" dirty="0" smtClean="0">
                <a:latin typeface="Calibri" pitchFamily="34" charset="0"/>
              </a:rPr>
              <a:t>Чтобы подняться на башню собора, надо преодолеть более 300 ступенек</a:t>
            </a:r>
            <a:endParaRPr lang="ru-RU" b="1" i="1" dirty="0">
              <a:latin typeface="Calibri" pitchFamily="34" charset="0"/>
            </a:endParaRPr>
          </a:p>
        </p:txBody>
      </p:sp>
      <p:pic>
        <p:nvPicPr>
          <p:cNvPr id="39938" name="Picture 2" descr="http://www.vmireinteresnogo.com/article/sights-of-vienna/5.jpg?985760128553836889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500174"/>
            <a:ext cx="3643338" cy="3118919"/>
          </a:xfrm>
          <a:prstGeom prst="rect">
            <a:avLst/>
          </a:prstGeom>
          <a:noFill/>
        </p:spPr>
      </p:pic>
      <p:pic>
        <p:nvPicPr>
          <p:cNvPr id="23554" name="Picture 2" descr="http://women.itop.net/content/files/images/2011/3/2011-3-23-15-5-44-134-307.jpg?size=wm_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500174"/>
            <a:ext cx="4143404" cy="310755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628" y="571480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i="1" dirty="0" smtClean="0">
                <a:latin typeface="Calibri" pitchFamily="34" charset="0"/>
              </a:rPr>
              <a:t>По улицам Вены можно проехать на старинном фиакре</a:t>
            </a:r>
            <a:endParaRPr lang="ru-RU" b="1" i="1" dirty="0"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29190" y="4786322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i="1" dirty="0" smtClean="0">
                <a:latin typeface="Calibri" pitchFamily="34" charset="0"/>
              </a:rPr>
              <a:t>Фиакр – экипаж, запряженный парой лошадей</a:t>
            </a:r>
            <a:endParaRPr lang="ru-RU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183880" cy="826946"/>
          </a:xfrm>
        </p:spPr>
        <p:txBody>
          <a:bodyPr>
            <a:normAutofit/>
          </a:bodyPr>
          <a:lstStyle/>
          <a:p>
            <a:pPr marL="0" algn="ctr">
              <a:spcBef>
                <a:spcPts val="0"/>
              </a:spcBef>
              <a:buNone/>
            </a:pPr>
            <a:r>
              <a:rPr lang="ru-RU" sz="2000" b="1" i="1" dirty="0" smtClean="0">
                <a:latin typeface="Calibri" pitchFamily="34" charset="0"/>
              </a:rPr>
              <a:t>В одном из парков Вены поставлен памятник великому композитору Иоганну Штраусу</a:t>
            </a: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38914" name="Picture 2" descr="http://www.teplak.ru/pics/upload/0_3_121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357298"/>
            <a:ext cx="4191030" cy="3143272"/>
          </a:xfrm>
          <a:prstGeom prst="rect">
            <a:avLst/>
          </a:prstGeom>
          <a:noFill/>
        </p:spPr>
      </p:pic>
      <p:pic>
        <p:nvPicPr>
          <p:cNvPr id="38916" name="Picture 4" descr="http://img0.liveinternet.ru/images/attach/c/2/74/332/74332420_1b0be356854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1357298"/>
            <a:ext cx="3064690" cy="4429156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2000232" y="5929330"/>
            <a:ext cx="5214942" cy="714380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0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Это самый знаменитый памятник Вены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42844" y="4714884"/>
            <a:ext cx="5214942" cy="714380"/>
          </a:xfrm>
          <a:prstGeom prst="rect">
            <a:avLst/>
          </a:prstGeom>
        </p:spPr>
        <p:txBody>
          <a:bodyPr vert="horz" lIns="182880" tIns="91440">
            <a:normAutofit lnSpcReduction="10000"/>
          </a:bodyPr>
          <a:lstStyle/>
          <a:p>
            <a:pPr marL="0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Иоганн Штраус жил в Вене.</a:t>
            </a:r>
          </a:p>
          <a:p>
            <a:pPr marL="0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000" b="1" i="1" dirty="0" smtClean="0">
                <a:latin typeface="Calibri" pitchFamily="34" charset="0"/>
              </a:rPr>
              <a:t>Сочинял чудесные вальсы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8" name="И. Штраус - Венский валь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75550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Вена расположена в равнинной части Австрии, </a:t>
            </a:r>
          </a:p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но большую часть страны занимают горы Альпы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6000768"/>
            <a:ext cx="8215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Calibri" pitchFamily="34" charset="0"/>
              </a:rPr>
              <a:t>Сюда приезжает множество людей, чтобы покататься на горных лыжах</a:t>
            </a:r>
            <a:endParaRPr lang="ru-RU" b="1" i="1" dirty="0">
              <a:latin typeface="Calibri" pitchFamily="34" charset="0"/>
            </a:endParaRPr>
          </a:p>
        </p:txBody>
      </p:sp>
      <p:pic>
        <p:nvPicPr>
          <p:cNvPr id="37890" name="Picture 2" descr="http://r-board.ru/upload/normal/_306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500174"/>
            <a:ext cx="3000396" cy="1984878"/>
          </a:xfrm>
          <a:prstGeom prst="rect">
            <a:avLst/>
          </a:prstGeom>
          <a:noFill/>
        </p:spPr>
      </p:pic>
      <p:pic>
        <p:nvPicPr>
          <p:cNvPr id="9218" name="Picture 2" descr="http://rad-festa.com/pictures/ea12505195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500174"/>
            <a:ext cx="5022983" cy="4286280"/>
          </a:xfrm>
          <a:prstGeom prst="rect">
            <a:avLst/>
          </a:prstGeom>
          <a:noFill/>
        </p:spPr>
      </p:pic>
      <p:pic>
        <p:nvPicPr>
          <p:cNvPr id="9222" name="Picture 6" descr="http://www.turizmotvet.ru/content/images/razdel49_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3571876"/>
            <a:ext cx="3000396" cy="2250297"/>
          </a:xfrm>
          <a:prstGeom prst="rect">
            <a:avLst/>
          </a:prstGeom>
          <a:noFill/>
        </p:spPr>
      </p:pic>
      <p:sp>
        <p:nvSpPr>
          <p:cNvPr id="7" name="Управляющая кнопка: возврат 6">
            <a:hlinkClick r:id="rId5" action="ppaction://hlinksldjump" highlightClick="1"/>
          </p:cNvPr>
          <p:cNvSpPr/>
          <p:nvPr/>
        </p:nvSpPr>
        <p:spPr>
          <a:xfrm>
            <a:off x="8501090" y="6286520"/>
            <a:ext cx="428628" cy="35719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 txBox="1">
            <a:spLocks/>
          </p:cNvSpPr>
          <p:nvPr/>
        </p:nvSpPr>
        <p:spPr>
          <a:xfrm>
            <a:off x="500034" y="3429000"/>
            <a:ext cx="3214710" cy="2612896"/>
          </a:xfrm>
          <a:prstGeom prst="rect">
            <a:avLst/>
          </a:prstGeom>
        </p:spPr>
        <p:txBody>
          <a:bodyPr vert="horz" lIns="182880" tIns="91440">
            <a:normAutofit fontScale="92500" lnSpcReduction="20000"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Столица – Берн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0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Государственный язык</a:t>
            </a: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-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немецкий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000" b="1" i="1" dirty="0" smtClean="0">
                <a:latin typeface="Calibri" pitchFamily="34" charset="0"/>
              </a:rPr>
              <a:t>    французский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  итальянский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0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Глава государства -  президент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36866" name="Picture 2" descr="http://ogoom.com/uploads/posts/2011-12/ogoom.com_1324206167_ogoom-106-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428736"/>
            <a:ext cx="2714643" cy="1696652"/>
          </a:xfrm>
          <a:prstGeom prst="rect">
            <a:avLst/>
          </a:prstGeom>
          <a:noFill/>
        </p:spPr>
      </p:pic>
      <p:pic>
        <p:nvPicPr>
          <p:cNvPr id="36868" name="Picture 4" descr="http://www.poedem.ru/images/catalogs/switzerland/Pic/Cities/bern/Bern%20Kirchfeldbr-ck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1428736"/>
            <a:ext cx="5072098" cy="380407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786446" y="5357826"/>
            <a:ext cx="9286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Calibri" pitchFamily="34" charset="0"/>
              </a:rPr>
              <a:t>Берн</a:t>
            </a:r>
            <a:endParaRPr lang="ru-RU" sz="1600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latin typeface="Calibri" pitchFamily="34" charset="0"/>
              </a:rPr>
              <a:t>Швейцария</a:t>
            </a:r>
            <a:endParaRPr lang="ru-RU" sz="4400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://nevablog.ru/images/swiss_bern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642918"/>
            <a:ext cx="6861436" cy="51435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143372" y="6000768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Calibri" pitchFamily="34" charset="0"/>
              </a:rPr>
              <a:t>Берн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3 класс 108"/>
          <p:cNvPicPr>
            <a:picLocks noChangeAspect="1" noChangeArrowheads="1"/>
          </p:cNvPicPr>
          <p:nvPr/>
        </p:nvPicPr>
        <p:blipFill>
          <a:blip r:embed="rId2">
            <a:lum bright="12000"/>
          </a:blip>
          <a:srcRect l="42586" t="34836" r="11090" b="21027"/>
          <a:stretch>
            <a:fillRect/>
          </a:stretch>
        </p:blipFill>
        <p:spPr bwMode="auto">
          <a:xfrm>
            <a:off x="2357422" y="406614"/>
            <a:ext cx="4168219" cy="5451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8596" y="5929330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Calibri" pitchFamily="34" charset="0"/>
              </a:rPr>
              <a:t>В центре Европы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n1.by/sites/default/files/news/06/24/225020/13089063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71480"/>
            <a:ext cx="6960436" cy="521497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00364" y="6000768"/>
            <a:ext cx="450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Calibri" pitchFamily="34" charset="0"/>
              </a:rPr>
              <a:t>Швейцария - фото отелей </a:t>
            </a:r>
            <a:endParaRPr lang="ru-RU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5143504" y="1285860"/>
            <a:ext cx="371480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Большую часть страны занимают горы Альпы –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latin typeface="Calibri" pitchFamily="34" charset="0"/>
              </a:rPr>
              <a:t>высочайшие горы Европы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35842" name="Picture 2" descr="http://www.classic-nsk.ru/plugins/p2007_image_gallery/images/md_4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71480"/>
            <a:ext cx="3786214" cy="2520199"/>
          </a:xfrm>
          <a:prstGeom prst="rect">
            <a:avLst/>
          </a:prstGeom>
          <a:noFill/>
        </p:spPr>
      </p:pic>
      <p:pic>
        <p:nvPicPr>
          <p:cNvPr id="35844" name="Picture 4" descr="http://s.fraza.ua/images/villa_4_9420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214687"/>
            <a:ext cx="3786214" cy="252785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571604" y="5929330"/>
            <a:ext cx="18104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latin typeface="Calibri" pitchFamily="34" charset="0"/>
              </a:rPr>
              <a:t>Дом внутри горы</a:t>
            </a:r>
            <a:endParaRPr lang="ru-RU" sz="1600" b="1" i="1" dirty="0">
              <a:latin typeface="Calibri" pitchFamily="34" charset="0"/>
            </a:endParaRPr>
          </a:p>
        </p:txBody>
      </p:sp>
      <p:pic>
        <p:nvPicPr>
          <p:cNvPr id="5122" name="Picture 2" descr="http://www.mansana.com/img/countries-photo/2/97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3214686"/>
            <a:ext cx="3429023" cy="2500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041260"/>
          </a:xfrm>
        </p:spPr>
        <p:txBody>
          <a:bodyPr>
            <a:normAutofit/>
          </a:bodyPr>
          <a:lstStyle/>
          <a:p>
            <a:pPr marL="0" algn="ctr">
              <a:spcBef>
                <a:spcPts val="0"/>
              </a:spcBef>
              <a:buNone/>
            </a:pPr>
            <a:r>
              <a:rPr lang="ru-RU" sz="2000" b="1" i="1" dirty="0" smtClean="0">
                <a:latin typeface="Calibri" pitchFamily="34" charset="0"/>
              </a:rPr>
              <a:t>Швейцария славится своими горными курортами</a:t>
            </a: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34818" name="Picture 2" descr="http://www.holidaym.ru/article/PHOTOS/All_countries/Best-of-the-Alps/best_of_the_alps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214422"/>
            <a:ext cx="7273685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6000768"/>
            <a:ext cx="8286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Calibri" pitchFamily="34" charset="0"/>
              </a:rPr>
              <a:t>Горные курорты</a:t>
            </a:r>
            <a:endParaRPr lang="ru-RU" b="1" i="1" dirty="0">
              <a:latin typeface="Calibri" pitchFamily="34" charset="0"/>
            </a:endParaRPr>
          </a:p>
        </p:txBody>
      </p:sp>
      <p:pic>
        <p:nvPicPr>
          <p:cNvPr id="33794" name="Picture 2" descr="http://img.tourister.ru/files/3/1/6/4/0/6/0/clones/580_870_fixedwidt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14356"/>
            <a:ext cx="3286148" cy="4933201"/>
          </a:xfrm>
          <a:prstGeom prst="rect">
            <a:avLst/>
          </a:prstGeom>
          <a:noFill/>
        </p:spPr>
      </p:pic>
      <p:pic>
        <p:nvPicPr>
          <p:cNvPr id="3074" name="Picture 2" descr="http://www.znaikak.ru/design/pic/visred/1261170118_mountain_skiing_switzerland_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571480"/>
            <a:ext cx="4195512" cy="2786082"/>
          </a:xfrm>
          <a:prstGeom prst="rect">
            <a:avLst/>
          </a:prstGeom>
          <a:noFill/>
        </p:spPr>
      </p:pic>
      <p:pic>
        <p:nvPicPr>
          <p:cNvPr id="3076" name="Picture 4" descr="http://it.tschuggen.ch/media/1873/winterArosa_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571876"/>
            <a:ext cx="4214842" cy="2223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www.profi-forex.org/system/user_files/Images/News/12-2011/201211/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71480"/>
            <a:ext cx="6690573" cy="53578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868" y="6072206"/>
            <a:ext cx="2063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 smtClean="0">
                <a:latin typeface="Calibri" pitchFamily="34" charset="0"/>
              </a:rPr>
              <a:t>Банк в Швейцарии</a:t>
            </a:r>
            <a:endParaRPr lang="ru-RU" b="1" i="1" dirty="0">
              <a:latin typeface="Calibri" pitchFamily="34" charset="0"/>
            </a:endParaRPr>
          </a:p>
        </p:txBody>
      </p:sp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8143900" y="6072206"/>
            <a:ext cx="428628" cy="35719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55318" cy="1051560"/>
          </a:xfrm>
        </p:spPr>
        <p:txBody>
          <a:bodyPr>
            <a:normAutofit/>
          </a:bodyPr>
          <a:lstStyle/>
          <a:p>
            <a:pPr algn="ctr"/>
            <a:r>
              <a:rPr lang="ru-RU" sz="4800" i="1" dirty="0" smtClean="0">
                <a:latin typeface="Calibri" pitchFamily="34" charset="0"/>
              </a:rPr>
              <a:t>Тест</a:t>
            </a:r>
            <a:endParaRPr lang="ru-RU" sz="4800" i="1" dirty="0">
              <a:latin typeface="Calibri" pitchFamily="34" charset="0"/>
            </a:endParaRPr>
          </a:p>
        </p:txBody>
      </p:sp>
      <p:sp>
        <p:nvSpPr>
          <p:cNvPr id="5" name="Багетная рамка 4">
            <a:hlinkClick r:id="rId2" action="ppaction://hlinksldjump"/>
          </p:cNvPr>
          <p:cNvSpPr/>
          <p:nvPr/>
        </p:nvSpPr>
        <p:spPr>
          <a:xfrm>
            <a:off x="2857488" y="1857364"/>
            <a:ext cx="1000132" cy="85725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1</a:t>
            </a:r>
            <a:endParaRPr lang="ru-RU" sz="4400" b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Багетная рамка 5">
            <a:hlinkClick r:id="rId3" action="ppaction://hlinksldjump"/>
          </p:cNvPr>
          <p:cNvSpPr/>
          <p:nvPr/>
        </p:nvSpPr>
        <p:spPr>
          <a:xfrm>
            <a:off x="5072066" y="1857364"/>
            <a:ext cx="1000132" cy="85725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2</a:t>
            </a:r>
            <a:endParaRPr lang="ru-RU" sz="4400" b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Багетная рамка 6">
            <a:hlinkClick r:id="rId4" action="ppaction://hlinksldjump"/>
          </p:cNvPr>
          <p:cNvSpPr/>
          <p:nvPr/>
        </p:nvSpPr>
        <p:spPr>
          <a:xfrm>
            <a:off x="3929058" y="3214686"/>
            <a:ext cx="1000132" cy="85725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4</a:t>
            </a:r>
            <a:endParaRPr lang="ru-RU" sz="4400" b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Багетная рамка 7">
            <a:hlinkClick r:id="rId5" action="ppaction://hlinksldjump"/>
          </p:cNvPr>
          <p:cNvSpPr/>
          <p:nvPr/>
        </p:nvSpPr>
        <p:spPr>
          <a:xfrm>
            <a:off x="1785918" y="3214686"/>
            <a:ext cx="1000132" cy="85725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3</a:t>
            </a:r>
            <a:endParaRPr lang="ru-RU" sz="4400" b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9" name="Багетная рамка 8">
            <a:hlinkClick r:id="rId6" action="ppaction://hlinksldjump"/>
          </p:cNvPr>
          <p:cNvSpPr/>
          <p:nvPr/>
        </p:nvSpPr>
        <p:spPr>
          <a:xfrm>
            <a:off x="5143504" y="4572008"/>
            <a:ext cx="1000132" cy="85725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7</a:t>
            </a:r>
            <a:endParaRPr lang="ru-RU" sz="4400" b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10" name="Багетная рамка 9">
            <a:hlinkClick r:id="rId7" action="ppaction://hlinksldjump"/>
          </p:cNvPr>
          <p:cNvSpPr/>
          <p:nvPr/>
        </p:nvSpPr>
        <p:spPr>
          <a:xfrm>
            <a:off x="2857488" y="4572008"/>
            <a:ext cx="1000132" cy="85725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6</a:t>
            </a:r>
            <a:endParaRPr lang="ru-RU" sz="4400" b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11" name="Багетная рамка 10">
            <a:hlinkClick r:id="rId8" action="ppaction://hlinksldjump"/>
          </p:cNvPr>
          <p:cNvSpPr/>
          <p:nvPr/>
        </p:nvSpPr>
        <p:spPr>
          <a:xfrm>
            <a:off x="6143636" y="3214686"/>
            <a:ext cx="1000132" cy="85725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5</a:t>
            </a:r>
            <a:endParaRPr lang="ru-RU" sz="4400" b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928662" y="928670"/>
            <a:ext cx="7143800" cy="1857388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В каком городе сочинял свои знаменитые вальсы И. Штраус? 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Скругленный прямоугольник 4">
            <a:hlinkClick r:id="" action="ppaction://noaction"/>
          </p:cNvPr>
          <p:cNvSpPr/>
          <p:nvPr/>
        </p:nvSpPr>
        <p:spPr>
          <a:xfrm>
            <a:off x="1000100" y="328612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В Берлине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00100" y="471488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В Вене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Скругленный прямоугольник 6">
            <a:hlinkClick r:id="" action="ppaction://noaction"/>
          </p:cNvPr>
          <p:cNvSpPr/>
          <p:nvPr/>
        </p:nvSpPr>
        <p:spPr>
          <a:xfrm>
            <a:off x="5072066" y="328612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В Берне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noaction"/>
          </p:cNvPr>
          <p:cNvSpPr/>
          <p:nvPr/>
        </p:nvSpPr>
        <p:spPr>
          <a:xfrm>
            <a:off x="5072066" y="4714884"/>
            <a:ext cx="3000396" cy="107157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В Кёльне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928662" y="928670"/>
            <a:ext cx="7143800" cy="1857388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В какой стране есть памятник </a:t>
            </a:r>
            <a:r>
              <a:rPr lang="ru-RU" sz="2400" b="1" i="1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Бременским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музыкантам из сказки братьев Гримм?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1000100" y="328612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В Германии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Скругленный прямоугольник 5">
            <a:hlinkClick r:id="" action="ppaction://noaction"/>
          </p:cNvPr>
          <p:cNvSpPr/>
          <p:nvPr/>
        </p:nvSpPr>
        <p:spPr>
          <a:xfrm>
            <a:off x="1000100" y="4572008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В Дании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Скругленный прямоугольник 6">
            <a:hlinkClick r:id="" action="ppaction://noaction"/>
          </p:cNvPr>
          <p:cNvSpPr/>
          <p:nvPr/>
        </p:nvSpPr>
        <p:spPr>
          <a:xfrm>
            <a:off x="5072066" y="328612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В Швейцарии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noaction"/>
          </p:cNvPr>
          <p:cNvSpPr/>
          <p:nvPr/>
        </p:nvSpPr>
        <p:spPr>
          <a:xfrm>
            <a:off x="5072066" y="4572008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В Австрии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642910" y="928670"/>
            <a:ext cx="7643866" cy="1857388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Какая достопримечательность есть в столице Германии?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Скругленный прямоугольник 4">
            <a:hlinkClick r:id="" action="ppaction://noaction"/>
          </p:cNvPr>
          <p:cNvSpPr/>
          <p:nvPr/>
        </p:nvSpPr>
        <p:spPr>
          <a:xfrm>
            <a:off x="1142976" y="328612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Кёльнский собор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142976" y="4643446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Бранденбургские ворота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Скругленный прямоугольник 6">
            <a:hlinkClick r:id="" action="ppaction://noaction"/>
          </p:cNvPr>
          <p:cNvSpPr/>
          <p:nvPr/>
        </p:nvSpPr>
        <p:spPr>
          <a:xfrm>
            <a:off x="5000628" y="328612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Собор Святого Стефана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noaction"/>
          </p:cNvPr>
          <p:cNvSpPr/>
          <p:nvPr/>
        </p:nvSpPr>
        <p:spPr>
          <a:xfrm>
            <a:off x="5072066" y="4643446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Памятник</a:t>
            </a:r>
          </a:p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 И. Штраусу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928662" y="928670"/>
            <a:ext cx="7143800" cy="1857388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Какая страна славится своими горными курортами?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Скругленный прямоугольник 4">
            <a:hlinkClick r:id="" action="ppaction://noaction"/>
          </p:cNvPr>
          <p:cNvSpPr/>
          <p:nvPr/>
        </p:nvSpPr>
        <p:spPr>
          <a:xfrm>
            <a:off x="1071538" y="328612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Германия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Скругленный прямоугольник 5">
            <a:hlinkClick r:id="" action="ppaction://noaction"/>
          </p:cNvPr>
          <p:cNvSpPr/>
          <p:nvPr/>
        </p:nvSpPr>
        <p:spPr>
          <a:xfrm>
            <a:off x="1071538" y="4643446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Швеция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Скругленный прямоугольник 6">
            <a:hlinkClick r:id="rId2" action="ppaction://hlinksldjump"/>
          </p:cNvPr>
          <p:cNvSpPr/>
          <p:nvPr/>
        </p:nvSpPr>
        <p:spPr>
          <a:xfrm>
            <a:off x="5000628" y="328612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Швейцария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noaction"/>
          </p:cNvPr>
          <p:cNvSpPr/>
          <p:nvPr/>
        </p:nvSpPr>
        <p:spPr>
          <a:xfrm>
            <a:off x="5000628" y="4643446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Австрия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857224" y="571480"/>
            <a:ext cx="3000396" cy="12858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Германия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857224" y="4500570"/>
            <a:ext cx="3000396" cy="12858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Швейцария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Скругленный прямоугольник 5">
            <a:hlinkClick r:id="rId4" action="ppaction://hlinksldjump"/>
          </p:cNvPr>
          <p:cNvSpPr/>
          <p:nvPr/>
        </p:nvSpPr>
        <p:spPr>
          <a:xfrm>
            <a:off x="5214942" y="571480"/>
            <a:ext cx="3000396" cy="12858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Австрия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Скругленный прямоугольник 6">
            <a:hlinkClick r:id="rId5" action="ppaction://hlinksldjump"/>
          </p:cNvPr>
          <p:cNvSpPr/>
          <p:nvPr/>
        </p:nvSpPr>
        <p:spPr>
          <a:xfrm>
            <a:off x="5214942" y="4500570"/>
            <a:ext cx="3000396" cy="12858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Тест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10" name="Picture 2" descr="http://img0.liveinternet.ru/images/foto/b/1/apps/1/195/1195508_1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2285992"/>
            <a:ext cx="2524143" cy="18931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2" descr="http://nevablog.ru/images/swiss_bern_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60" y="2214554"/>
            <a:ext cx="2595628" cy="19457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2" descr="http://tour.turistua.com/pictures/extours/resx950/alpijskij_miks-477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14678" y="2285992"/>
            <a:ext cx="2670492" cy="1857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928662" y="928670"/>
            <a:ext cx="7143800" cy="1857388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Какие горы есть в  Австрии и Швейцарии?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Скругленный прямоугольник 4">
            <a:hlinkClick r:id="" action="ppaction://noaction"/>
          </p:cNvPr>
          <p:cNvSpPr/>
          <p:nvPr/>
        </p:nvSpPr>
        <p:spPr>
          <a:xfrm>
            <a:off x="1071538" y="328612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Саяны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Скругленный прямоугольник 5">
            <a:hlinkClick r:id="" action="ppaction://noaction"/>
          </p:cNvPr>
          <p:cNvSpPr/>
          <p:nvPr/>
        </p:nvSpPr>
        <p:spPr>
          <a:xfrm>
            <a:off x="1071538" y="4643446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Кавказские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Скругленный прямоугольник 6">
            <a:hlinkClick r:id="" action="ppaction://noaction"/>
          </p:cNvPr>
          <p:cNvSpPr/>
          <p:nvPr/>
        </p:nvSpPr>
        <p:spPr>
          <a:xfrm>
            <a:off x="5000628" y="328612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Анды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5000628" y="4643446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Альпы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928662" y="928670"/>
            <a:ext cx="7143800" cy="1857388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Что такое фиакр?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1071538" y="328612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Старинный экипаж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Скругленный прямоугольник 5">
            <a:hlinkClick r:id="" action="ppaction://noaction"/>
          </p:cNvPr>
          <p:cNvSpPr/>
          <p:nvPr/>
        </p:nvSpPr>
        <p:spPr>
          <a:xfrm>
            <a:off x="1071538" y="4643446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Сорт сыра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Скругленный прямоугольник 6">
            <a:hlinkClick r:id="" action="ppaction://noaction"/>
          </p:cNvPr>
          <p:cNvSpPr/>
          <p:nvPr/>
        </p:nvSpPr>
        <p:spPr>
          <a:xfrm>
            <a:off x="5000628" y="328612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Вид бабочек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noaction"/>
          </p:cNvPr>
          <p:cNvSpPr/>
          <p:nvPr/>
        </p:nvSpPr>
        <p:spPr>
          <a:xfrm>
            <a:off x="5000628" y="4643446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Банк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928662" y="928670"/>
            <a:ext cx="7143800" cy="1857388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Какой город есть в Германии?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1071538" y="328612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Бремен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Скругленный прямоугольник 5">
            <a:hlinkClick r:id="" action="ppaction://noaction"/>
          </p:cNvPr>
          <p:cNvSpPr/>
          <p:nvPr/>
        </p:nvSpPr>
        <p:spPr>
          <a:xfrm>
            <a:off x="1071538" y="4643446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Вена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Скругленный прямоугольник 6">
            <a:hlinkClick r:id="" action="ppaction://noaction"/>
          </p:cNvPr>
          <p:cNvSpPr/>
          <p:nvPr/>
        </p:nvSpPr>
        <p:spPr>
          <a:xfrm>
            <a:off x="5072066" y="3286124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Берн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noaction"/>
          </p:cNvPr>
          <p:cNvSpPr/>
          <p:nvPr/>
        </p:nvSpPr>
        <p:spPr>
          <a:xfrm>
            <a:off x="5072066" y="4643446"/>
            <a:ext cx="3000396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</a:rPr>
              <a:t>Люксембург</a:t>
            </a:r>
            <a:endParaRPr lang="ru-RU" sz="2400" b="1" i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Картинка 9 из 124161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</p:spPr>
      </p:pic>
      <p:sp>
        <p:nvSpPr>
          <p:cNvPr id="5" name="Лента лицом вниз 4"/>
          <p:cNvSpPr/>
          <p:nvPr/>
        </p:nvSpPr>
        <p:spPr>
          <a:xfrm>
            <a:off x="857224" y="2000240"/>
            <a:ext cx="7358114" cy="2428892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786050" y="2928934"/>
            <a:ext cx="3571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Молодцы!</a:t>
            </a:r>
            <a:endParaRPr lang="ru-RU" sz="54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Управляющая кнопка: возврат 7">
            <a:hlinkClick r:id="rId4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183880" cy="1000132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2400" b="1" i="1" dirty="0" smtClean="0">
              <a:solidFill>
                <a:schemeClr val="accent3">
                  <a:lumMod val="75000"/>
                </a:schemeClr>
              </a:solidFill>
              <a:latin typeface="Calibri" pitchFamily="34" charset="0"/>
            </a:endParaRPr>
          </a:p>
          <a:p>
            <a:pPr algn="ctr">
              <a:buNone/>
            </a:pPr>
            <a:r>
              <a:rPr lang="ru-RU" sz="2400" b="1" i="1" dirty="0" smtClean="0">
                <a:latin typeface="Calibri" pitchFamily="34" charset="0"/>
              </a:rPr>
              <a:t>Большое государство в центральной части Европы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3429000"/>
            <a:ext cx="32147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b="1" i="1" dirty="0" smtClean="0">
                <a:latin typeface="Calibri" pitchFamily="34" charset="0"/>
              </a:rPr>
              <a:t>Столица - </a:t>
            </a:r>
            <a:r>
              <a:rPr lang="ru-RU" sz="2000" b="1" i="1" dirty="0" smtClean="0">
                <a:latin typeface="Calibri" pitchFamily="34" charset="0"/>
              </a:rPr>
              <a:t>Берлин</a:t>
            </a:r>
          </a:p>
        </p:txBody>
      </p:sp>
      <p:pic>
        <p:nvPicPr>
          <p:cNvPr id="46082" name="Picture 2" descr="http://stat17.privet.ru/lr/0914fc3177fd021026beb9502994b54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1571612"/>
            <a:ext cx="4953034" cy="371477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357686" y="5572140"/>
            <a:ext cx="43577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sz="1600" b="1" i="1" dirty="0" smtClean="0">
                <a:latin typeface="Calibri" pitchFamily="34" charset="0"/>
              </a:rPr>
              <a:t>Находится в восточной части страны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3857628"/>
            <a:ext cx="2766527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 dirty="0" smtClean="0">
                <a:latin typeface="Calibri" pitchFamily="34" charset="0"/>
              </a:rPr>
              <a:t>Государственный язык – </a:t>
            </a:r>
          </a:p>
          <a:p>
            <a:pPr>
              <a:spcBef>
                <a:spcPct val="50000"/>
              </a:spcBef>
            </a:pPr>
            <a:r>
              <a:rPr lang="ru-RU" b="1" i="1" dirty="0" smtClean="0">
                <a:latin typeface="Calibri" pitchFamily="34" charset="0"/>
              </a:rPr>
              <a:t>немецкий</a:t>
            </a:r>
            <a:endParaRPr lang="ru-RU" b="1" i="1" dirty="0">
              <a:latin typeface="Calibri" pitchFamily="34" charset="0"/>
            </a:endParaRPr>
          </a:p>
        </p:txBody>
      </p:sp>
      <p:pic>
        <p:nvPicPr>
          <p:cNvPr id="46084" name="Picture 4" descr="http://im0-tub-ru.yandex.net/i?id=646908955-37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643050"/>
            <a:ext cx="2257425" cy="142875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57158" y="4714884"/>
            <a:ext cx="340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 dirty="0" smtClean="0">
                <a:latin typeface="Calibri" pitchFamily="34" charset="0"/>
              </a:rPr>
              <a:t>Глава государства - президент</a:t>
            </a:r>
            <a:endParaRPr lang="ru-RU" b="1" i="1" dirty="0">
              <a:latin typeface="Calibri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15008" y="5286388"/>
            <a:ext cx="8334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latin typeface="Calibri" pitchFamily="34" charset="0"/>
              </a:rPr>
              <a:t>Берлин</a:t>
            </a:r>
            <a:endParaRPr lang="ru-RU" sz="1600" dirty="0"/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latin typeface="Calibri" pitchFamily="34" charset="0"/>
              </a:rPr>
              <a:t>Германия</a:t>
            </a:r>
            <a:endParaRPr lang="ru-RU" sz="4400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img1.liveinternet.ru/images/attach/c/2/73/843/73843323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3" y="1357298"/>
            <a:ext cx="8124319" cy="41434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868" y="642918"/>
            <a:ext cx="2357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Calibri" pitchFamily="34" charset="0"/>
              </a:rPr>
              <a:t>Берлин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turism-360.ro/imaginioferte/circuite/149540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071546"/>
            <a:ext cx="6072230" cy="454865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14678" y="5929330"/>
            <a:ext cx="31152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latin typeface="Calibri" pitchFamily="34" charset="0"/>
              </a:rPr>
              <a:t>Бранденбургские ворота 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428604"/>
            <a:ext cx="7929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Calibri" pitchFamily="34" charset="0"/>
              </a:rPr>
              <a:t>Достопримечательности Берлина</a:t>
            </a:r>
            <a:endParaRPr lang="ru-RU" sz="32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gavailer.ru/i/lands/20090525200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928670"/>
            <a:ext cx="3643338" cy="47149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357166"/>
            <a:ext cx="80724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Calibri" pitchFamily="34" charset="0"/>
              </a:rPr>
              <a:t>Берлинская телебашня</a:t>
            </a:r>
            <a:endParaRPr lang="ru-RU" sz="3200" b="1" i="1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5842337"/>
            <a:ext cx="8286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Телебашня является самым высоким сооружением Германии.</a:t>
            </a:r>
          </a:p>
          <a:p>
            <a:pPr algn="ctr"/>
            <a:r>
              <a:rPr lang="ru-RU" sz="2000" b="1" i="1" dirty="0" smtClean="0">
                <a:latin typeface="Calibri" pitchFamily="34" charset="0"/>
              </a:rPr>
              <a:t>Высота  368 м</a:t>
            </a:r>
          </a:p>
          <a:p>
            <a:pPr algn="ctr"/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35846" name="Picture 6" descr="http://wiki.iteach.ru/images/3/32/%d0%92%d0%b8%d0%b4_%d1%81%d0%b2%d0%b5%d1%80%d1%85%d1%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928670"/>
            <a:ext cx="4170074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mtprofi.ru/profi/tours_tp/sights/foto/Germany/Berlin/district_Zoo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928670"/>
            <a:ext cx="6429420" cy="482206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488" y="428604"/>
            <a:ext cx="38915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Calibri" pitchFamily="34" charset="0"/>
              </a:rPr>
              <a:t>Берлинский зоопарк</a:t>
            </a:r>
            <a:endParaRPr lang="ru-RU" sz="3200" b="1" i="1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6000768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Крупнейший зоопарк в мире</a:t>
            </a:r>
          </a:p>
          <a:p>
            <a:pPr algn="ctr"/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www.kesote-tour.ru/fotos/foto367_1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3500462" cy="2597999"/>
          </a:xfrm>
          <a:prstGeom prst="rect">
            <a:avLst/>
          </a:prstGeom>
          <a:noFill/>
        </p:spPr>
      </p:pic>
      <p:pic>
        <p:nvPicPr>
          <p:cNvPr id="38918" name="Picture 6" descr="http://onua.com.ua/uploads/posts/2011-05/thumbs/1306281902_1305994089_0006wc9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1" y="571481"/>
            <a:ext cx="3929091" cy="2571768"/>
          </a:xfrm>
          <a:prstGeom prst="rect">
            <a:avLst/>
          </a:prstGeom>
          <a:noFill/>
        </p:spPr>
      </p:pic>
      <p:pic>
        <p:nvPicPr>
          <p:cNvPr id="38920" name="Picture 8" descr="http://www.zoo-berlin.de/fileadmin/user_upload/dateien/wallpaper/zoo-berlin_pinguine2_1024x7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286124"/>
            <a:ext cx="3929090" cy="2520193"/>
          </a:xfrm>
          <a:prstGeom prst="rect">
            <a:avLst/>
          </a:prstGeom>
          <a:noFill/>
        </p:spPr>
      </p:pic>
      <p:pic>
        <p:nvPicPr>
          <p:cNvPr id="38922" name="Picture 10" descr="http://21region.org/uploads/posts/2011-05/1306302711_1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3286124"/>
            <a:ext cx="3500462" cy="250033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5720" y="6000768"/>
            <a:ext cx="85011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Берлинский зоопарк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1135</TotalTime>
  <Words>384</Words>
  <Application>Microsoft Office PowerPoint</Application>
  <PresentationFormat>Экран (4:3)</PresentationFormat>
  <Paragraphs>116</Paragraphs>
  <Slides>33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Аспект</vt:lpstr>
      <vt:lpstr>В центре Европы</vt:lpstr>
      <vt:lpstr>Презентация PowerPoint</vt:lpstr>
      <vt:lpstr>Презентация PowerPoint</vt:lpstr>
      <vt:lpstr>Германия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Австрия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Швейцария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центре Европы-3 класс</dc:title>
  <dc:creator>Валова Н.Н.</dc:creator>
  <cp:lastModifiedBy>Хайбат</cp:lastModifiedBy>
  <cp:revision>235</cp:revision>
  <dcterms:modified xsi:type="dcterms:W3CDTF">2018-04-04T21:17:58Z</dcterms:modified>
</cp:coreProperties>
</file>