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44" r:id="rId2"/>
    <p:sldMasterId id="2147483756" r:id="rId3"/>
  </p:sldMasterIdLst>
  <p:notesMasterIdLst>
    <p:notesMasterId r:id="rId22"/>
  </p:notesMasterIdLst>
  <p:sldIdLst>
    <p:sldId id="264" r:id="rId4"/>
    <p:sldId id="262" r:id="rId5"/>
    <p:sldId id="268" r:id="rId6"/>
    <p:sldId id="267" r:id="rId7"/>
    <p:sldId id="274" r:id="rId8"/>
    <p:sldId id="276" r:id="rId9"/>
    <p:sldId id="275" r:id="rId10"/>
    <p:sldId id="277" r:id="rId11"/>
    <p:sldId id="284" r:id="rId12"/>
    <p:sldId id="285" r:id="rId13"/>
    <p:sldId id="286" r:id="rId14"/>
    <p:sldId id="287" r:id="rId15"/>
    <p:sldId id="288" r:id="rId16"/>
    <p:sldId id="283" r:id="rId17"/>
    <p:sldId id="290" r:id="rId18"/>
    <p:sldId id="291" r:id="rId19"/>
    <p:sldId id="292" r:id="rId20"/>
    <p:sldId id="293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7CD60B5-3823-43CD-BB97-742514000FC8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B85F340-7897-4C2A-A5C9-A281B4A7B5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3460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Красный волк</a:t>
            </a:r>
          </a:p>
        </p:txBody>
      </p:sp>
      <p:sp>
        <p:nvSpPr>
          <p:cNvPr id="11878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CD15374-543B-4BA5-AD83-B2719F55512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Снежный барс</a:t>
            </a:r>
          </a:p>
        </p:txBody>
      </p:sp>
      <p:sp>
        <p:nvSpPr>
          <p:cNvPr id="12083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FF823A9-4FC4-4F04-B9D0-A274DFF8D7B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Выхухоль</a:t>
            </a:r>
          </a:p>
        </p:txBody>
      </p:sp>
      <p:sp>
        <p:nvSpPr>
          <p:cNvPr id="12288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6F5431A-B1DC-4DB9-8BB9-FAB00118090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Коричневый пеликан</a:t>
            </a:r>
          </a:p>
        </p:txBody>
      </p:sp>
      <p:sp>
        <p:nvSpPr>
          <p:cNvPr id="12493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2D9BCA-53CA-4AD2-B03B-7D318E7D3E0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Карликовый бегемот</a:t>
            </a:r>
          </a:p>
        </p:txBody>
      </p:sp>
      <p:sp>
        <p:nvSpPr>
          <p:cNvPr id="12697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B4706D-A884-4D86-80EC-145EE96D0912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Орангутанг</a:t>
            </a:r>
          </a:p>
        </p:txBody>
      </p:sp>
      <p:sp>
        <p:nvSpPr>
          <p:cNvPr id="12902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78B0EE-AA24-4C2F-867C-D0E9B93B6582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3824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D63E156-2FA4-4D4C-AA13-35AAB9862FCD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624A3-839E-49F9-BF0E-C997C17463EF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B8E08-E555-461E-ABD8-9AF7D1742F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1D094-9381-4CF7-B1B9-CC3EF96F8119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7F6F9-9D88-4B77-94C1-23CE9095F6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20FFA-D9FD-430B-ACB5-171CA925E588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46D4A-9ECD-4E3B-A765-95DE115A44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1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38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Прямоугольник 39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оугольник 40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41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Прямоугольник 55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64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65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Прямоугольник 66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5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06877B4-0D3F-4496-ACEF-9C2465D47AB5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2147ADA-CCFA-4ADA-B509-6835C65C22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7793A-9B19-4CF6-9B55-0308693E4559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0FF57-37C8-4E85-8694-235D7E8744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13"/>
          <p:cNvSpPr>
            <a:spLocks/>
          </p:cNvSpPr>
          <p:nvPr/>
        </p:nvSpPr>
        <p:spPr bwMode="auto">
          <a:xfrm>
            <a:off x="4829175" y="1073150"/>
            <a:ext cx="4321175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Полилиния 14"/>
          <p:cNvSpPr>
            <a:spLocks/>
          </p:cNvSpPr>
          <p:nvPr/>
        </p:nvSpPr>
        <p:spPr bwMode="auto">
          <a:xfrm>
            <a:off x="374650" y="0"/>
            <a:ext cx="5513388" cy="661511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олилиния 12"/>
          <p:cNvSpPr>
            <a:spLocks/>
          </p:cNvSpPr>
          <p:nvPr/>
        </p:nvSpPr>
        <p:spPr bwMode="auto">
          <a:xfrm rot="5236414">
            <a:off x="4461669" y="1483519"/>
            <a:ext cx="4114800" cy="1189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5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6" name="Полилиния 24"/>
          <p:cNvSpPr>
            <a:spLocks/>
          </p:cNvSpPr>
          <p:nvPr/>
        </p:nvSpPr>
        <p:spPr bwMode="auto">
          <a:xfrm>
            <a:off x="366713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7" name="Полилиния 25"/>
          <p:cNvSpPr>
            <a:spLocks/>
          </p:cNvSpPr>
          <p:nvPr/>
        </p:nvSpPr>
        <p:spPr bwMode="auto">
          <a:xfrm>
            <a:off x="366713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8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9" name="Прямоугольник 6"/>
          <p:cNvSpPr/>
          <p:nvPr/>
        </p:nvSpPr>
        <p:spPr>
          <a:xfrm>
            <a:off x="363538" y="401638"/>
            <a:ext cx="8504237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Прямоугольник 7"/>
          <p:cNvSpPr/>
          <p:nvPr/>
        </p:nvSpPr>
        <p:spPr>
          <a:xfrm flipH="1">
            <a:off x="371475" y="681038"/>
            <a:ext cx="2698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Прямоугольник 8"/>
          <p:cNvSpPr/>
          <p:nvPr/>
        </p:nvSpPr>
        <p:spPr>
          <a:xfrm flipH="1">
            <a:off x="411163" y="681038"/>
            <a:ext cx="2698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2" name="Прямоугольник 9"/>
          <p:cNvSpPr/>
          <p:nvPr/>
        </p:nvSpPr>
        <p:spPr>
          <a:xfrm flipH="1">
            <a:off x="447675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Прямоугольник 10"/>
          <p:cNvSpPr/>
          <p:nvPr/>
        </p:nvSpPr>
        <p:spPr>
          <a:xfrm flipH="1">
            <a:off x="476250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4" name="Прямоугольник 11"/>
          <p:cNvSpPr/>
          <p:nvPr/>
        </p:nvSpPr>
        <p:spPr>
          <a:xfrm>
            <a:off x="500063" y="681038"/>
            <a:ext cx="36512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376BB5E-09C7-4BCA-82FC-2C4C5EF3ED1B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2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13A132E-2769-4271-B401-5F42879AAD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42E2CD1-1D24-4D3F-BE00-6B95C688E2AC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BC0C00B-BD2C-4ECE-83EF-B08B1132EC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24"/>
          <p:cNvSpPr/>
          <p:nvPr/>
        </p:nvSpPr>
        <p:spPr>
          <a:xfrm>
            <a:off x="0" y="401638"/>
            <a:ext cx="8867775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15"/>
          <p:cNvSpPr/>
          <p:nvPr/>
        </p:nvSpPr>
        <p:spPr>
          <a:xfrm>
            <a:off x="87313" y="681038"/>
            <a:ext cx="460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Прямоугольник 16"/>
          <p:cNvSpPr/>
          <p:nvPr/>
        </p:nvSpPr>
        <p:spPr>
          <a:xfrm>
            <a:off x="47625" y="681038"/>
            <a:ext cx="26988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Прямоугольник 17"/>
          <p:cNvSpPr/>
          <p:nvPr/>
        </p:nvSpPr>
        <p:spPr>
          <a:xfrm>
            <a:off x="28575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оугольник 18"/>
          <p:cNvSpPr/>
          <p:nvPr/>
        </p:nvSpPr>
        <p:spPr>
          <a:xfrm>
            <a:off x="0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Прямоугольник 19"/>
          <p:cNvSpPr/>
          <p:nvPr/>
        </p:nvSpPr>
        <p:spPr>
          <a:xfrm flipH="1">
            <a:off x="149225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Прямоугольник 20"/>
          <p:cNvSpPr/>
          <p:nvPr/>
        </p:nvSpPr>
        <p:spPr>
          <a:xfrm flipH="1">
            <a:off x="188913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Прямоугольник 21"/>
          <p:cNvSpPr/>
          <p:nvPr/>
        </p:nvSpPr>
        <p:spPr>
          <a:xfrm flipH="1">
            <a:off x="227013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28"/>
          <p:cNvSpPr/>
          <p:nvPr/>
        </p:nvSpPr>
        <p:spPr>
          <a:xfrm flipH="1">
            <a:off x="255588" y="681038"/>
            <a:ext cx="79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Прямоугольник 29"/>
          <p:cNvSpPr/>
          <p:nvPr/>
        </p:nvSpPr>
        <p:spPr>
          <a:xfrm>
            <a:off x="279400" y="681038"/>
            <a:ext cx="3651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/>
          <a:lstStyle>
            <a:lvl1pPr>
              <a:defRPr sz="400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8597F73-E364-40EF-A5C4-670EBC731FB5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1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B4965F2-59A3-472B-A66C-840D7E0CB2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53D20-B1FF-4508-B684-48A5E5131BE8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6FE8C-02C4-4632-9268-D1B17275C1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52211C5-4640-4DCD-AED2-E8739A8CF5FB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A806F65-96F3-4EB2-BE70-2776F52C36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8CD43-054F-4117-BE5C-73F012BD001F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23AF5-44E1-460A-B095-FD31E6C9BB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27744-8715-4D71-B463-3E40963077BB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AB65FE-D55E-4237-B844-ABE70A9CAB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368300" y="0"/>
            <a:ext cx="8777288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6" name="Прямая соединительная линия 8"/>
          <p:cNvCxnSpPr/>
          <p:nvPr/>
        </p:nvCxnSpPr>
        <p:spPr>
          <a:xfrm flipV="1">
            <a:off x="363538" y="1884363"/>
            <a:ext cx="878205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9"/>
          <p:cNvGrpSpPr>
            <a:grpSpLocks/>
          </p:cNvGrpSpPr>
          <p:nvPr/>
        </p:nvGrpSpPr>
        <p:grpSpPr bwMode="auto">
          <a:xfrm rot="5400000">
            <a:off x="8515351" y="1219200"/>
            <a:ext cx="131762" cy="128587"/>
            <a:chOff x="6668087" y="1297746"/>
            <a:chExt cx="161840" cy="156602"/>
          </a:xfrm>
        </p:grpSpPr>
        <p:cxnSp>
          <p:nvCxnSpPr>
            <p:cNvPr id="8" name="Прямая соединительная линия 14"/>
            <p:cNvCxnSpPr/>
            <p:nvPr/>
          </p:nvCxnSpPr>
          <p:spPr>
            <a:xfrm rot="16200000">
              <a:off x="6663593" y="1298375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15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16"/>
            <p:cNvCxnSpPr/>
            <p:nvPr/>
          </p:nvCxnSpPr>
          <p:spPr>
            <a:xfrm rot="5400000" flipH="1">
              <a:off x="6744513" y="1297400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3"/>
          <p:cNvGrpSpPr>
            <a:grpSpLocks/>
          </p:cNvGrpSpPr>
          <p:nvPr/>
        </p:nvGrpSpPr>
        <p:grpSpPr bwMode="auto">
          <a:xfrm rot="5400000">
            <a:off x="8667751" y="1371600"/>
            <a:ext cx="131762" cy="128587"/>
            <a:chOff x="6668087" y="1297746"/>
            <a:chExt cx="161840" cy="156602"/>
          </a:xfrm>
        </p:grpSpPr>
        <p:cxnSp>
          <p:nvCxnSpPr>
            <p:cNvPr id="12" name="Прямая соединительная линия 10"/>
            <p:cNvCxnSpPr/>
            <p:nvPr/>
          </p:nvCxnSpPr>
          <p:spPr>
            <a:xfrm rot="16200000">
              <a:off x="6663593" y="1298375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1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2"/>
            <p:cNvCxnSpPr/>
            <p:nvPr/>
          </p:nvCxnSpPr>
          <p:spPr>
            <a:xfrm rot="5400000" flipH="1">
              <a:off x="6744513" y="1297400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7"/>
          <p:cNvGrpSpPr>
            <a:grpSpLocks/>
          </p:cNvGrpSpPr>
          <p:nvPr/>
        </p:nvGrpSpPr>
        <p:grpSpPr bwMode="auto">
          <a:xfrm rot="5400000">
            <a:off x="8320087" y="1474788"/>
            <a:ext cx="131763" cy="128588"/>
            <a:chOff x="6668087" y="1297746"/>
            <a:chExt cx="161840" cy="156602"/>
          </a:xfrm>
        </p:grpSpPr>
        <p:cxnSp>
          <p:nvCxnSpPr>
            <p:cNvPr id="16" name="Прямая соединительная линия 18"/>
            <p:cNvCxnSpPr/>
            <p:nvPr/>
          </p:nvCxnSpPr>
          <p:spPr>
            <a:xfrm rot="16200000">
              <a:off x="6663592" y="1298373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9"/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20"/>
            <p:cNvCxnSpPr/>
            <p:nvPr/>
          </p:nvCxnSpPr>
          <p:spPr>
            <a:xfrm rot="5400000" flipH="1">
              <a:off x="6744512" y="1297398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563"/>
            <a:ext cx="2133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69706E4-E82F-4E92-BA38-2D0CD8F6E7BE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20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563"/>
            <a:ext cx="5562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563"/>
            <a:ext cx="4572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675FC30-7557-4F35-87B1-5272D13043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96034-9897-4B42-B94C-586CBF7AC84B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146A8-9C81-4A96-9D5B-26F48F6122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4D124-54F3-46E9-848F-2AEA9EFFE4EB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FEA38-A207-4B6A-916B-84BF5FAF6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Скругленный прямоугольник 12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6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9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10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8A074-94EE-4958-ABFD-10383DB90C58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12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5BCD996-F945-458E-A292-2C564CD66F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8826C-0B5B-412C-97DD-78A0F02953BD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53E7F-A799-40D6-B844-4B60C86459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6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7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8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47A55D-0FF7-4A7F-B9A5-2B1BF0F155ED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66A6B-5E4F-46B1-A19E-9F3409459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C1986-333A-47A7-B0D1-57132CB625CA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C1A14C-8DB0-44CB-B949-138B7747DD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302A1-0CCC-4241-B825-DB1C5D420830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683D5-3B1B-4FA6-A91E-09478BD427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9B70C-0A74-4C64-8B0F-00D33D24BA6D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EC516-7D01-472E-B32E-9ACBC11D6C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22AF8-E08E-4EC5-B2F3-BE4F26E977D6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498F1-2BA3-452F-B9A9-7900B9D56F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A5BF-F4EE-4D9D-B330-A077BD25F1CF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CAACA-1B45-41FA-9A0C-376D6BC857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 thruBlk="1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Скругленный прямоугольник 8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2860A-A02B-49E7-B486-EEED3C373213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2EC199-1E03-4A76-9844-EA6CEBCE73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0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1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2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AFEC0-18C4-469D-ABF7-A7A840B5165F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DD6AE1-EF7B-4243-872E-DC33E0F69E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D2E62-466F-4BB4-A8DA-3753826BE79D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9C01CF-91AD-456F-9886-D8BFCB40B8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E3AAA-21D5-4986-B107-2838EFB17B72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4146E-CB9D-4375-BCBF-1AC9EF9068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BC21C-BC14-4CBA-A8F2-26AE1DA1421D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F1AF5-BEBF-4288-B3B6-65D3F68564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F0A523-1CD4-4B26-AF0D-E9BF0BFDBFA0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FF020-5911-40D4-92B5-36770B147A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B3F02-9CA7-4AC6-BC2C-CECCA3E03B93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109E1-5C64-462E-A658-53066B6008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246EA-CD91-4513-BBF8-8C6AC7242D46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128FF-FFBA-47B0-91B6-3553422274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549C7-CF5F-4273-9C67-52D0A66CAAFB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D6964-9724-422B-8585-55FF31C4E7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45CCF-0FD8-4240-ADE9-4CF8694E95DF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4ECDC-22C0-46D0-A31F-C0AAC825C4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29CF7AE-54CF-4A19-935A-4CB30AA67836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6353225-5F06-40EB-99CF-3697584D49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7" r:id="rId1"/>
    <p:sldLayoutId id="2147484008" r:id="rId2"/>
    <p:sldLayoutId id="2147484009" r:id="rId3"/>
    <p:sldLayoutId id="2147483956" r:id="rId4"/>
    <p:sldLayoutId id="2147484010" r:id="rId5"/>
    <p:sldLayoutId id="2147483957" r:id="rId6"/>
    <p:sldLayoutId id="2147484011" r:id="rId7"/>
    <p:sldLayoutId id="2147484012" r:id="rId8"/>
    <p:sldLayoutId id="2147484013" r:id="rId9"/>
    <p:sldLayoutId id="2147483958" r:id="rId10"/>
    <p:sldLayoutId id="2147484014" r:id="rId11"/>
  </p:sldLayoutIdLst>
  <p:transition spd="med">
    <p:fade thruBlk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132" name="Текст 12"/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92DB24CC-2669-4969-BE68-3168A052BE75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4DE2A43-667A-411D-A795-B860CB7E42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26" r:id="rId1"/>
    <p:sldLayoutId id="2147483981" r:id="rId2"/>
    <p:sldLayoutId id="2147484027" r:id="rId3"/>
    <p:sldLayoutId id="2147484028" r:id="rId4"/>
    <p:sldLayoutId id="2147484029" r:id="rId5"/>
    <p:sldLayoutId id="2147483982" r:id="rId6"/>
    <p:sldLayoutId id="2147484030" r:id="rId7"/>
    <p:sldLayoutId id="2147483983" r:id="rId8"/>
    <p:sldLayoutId id="2147484031" r:id="rId9"/>
    <p:sldLayoutId id="2147483984" r:id="rId10"/>
    <p:sldLayoutId id="2147483985" r:id="rId11"/>
  </p:sldLayoutIdLst>
  <p:transition spd="med">
    <p:fade thruBlk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9pPr>
      <a:extLst/>
    </p:titleStyle>
    <p:bodyStyle>
      <a:lvl1pPr marL="411163" indent="-342900" algn="l" rtl="0" eaLnBrk="0" fontAlgn="base" hangingPunct="0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2860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3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138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48" name="Заголовок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6149" name="Текст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0001C0D9-9282-4DF9-BF14-201683F8BDAB}" type="datetimeFigureOut">
              <a:rPr lang="ru-RU"/>
              <a:pPr>
                <a:defRPr/>
              </a:pPr>
              <a:t>05.04.2018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E199B317-0FD7-4EBE-B24C-41D0AAF996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3986" r:id="rId2"/>
    <p:sldLayoutId id="2147484033" r:id="rId3"/>
    <p:sldLayoutId id="2147483987" r:id="rId4"/>
    <p:sldLayoutId id="2147483988" r:id="rId5"/>
    <p:sldLayoutId id="2147483989" r:id="rId6"/>
    <p:sldLayoutId id="2147483990" r:id="rId7"/>
    <p:sldLayoutId id="2147484034" r:id="rId8"/>
    <p:sldLayoutId id="2147484035" r:id="rId9"/>
    <p:sldLayoutId id="2147483991" r:id="rId10"/>
    <p:sldLayoutId id="2147483992" r:id="rId11"/>
  </p:sldLayoutIdLst>
  <p:transition spd="med">
    <p:fade thruBlk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Прямоугольник 1"/>
          <p:cNvSpPr>
            <a:spLocks noChangeArrowheads="1"/>
          </p:cNvSpPr>
          <p:nvPr/>
        </p:nvSpPr>
        <p:spPr bwMode="auto">
          <a:xfrm>
            <a:off x="857250" y="785813"/>
            <a:ext cx="771525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600" b="1">
                <a:latin typeface="Franklin Gothic Book" pitchFamily="34" charset="0"/>
              </a:rPr>
              <a:t>Охрана животных</a:t>
            </a:r>
            <a:endParaRPr lang="ru-RU" sz="6600">
              <a:latin typeface="Franklin Gothic Book" pitchFamily="34" charset="0"/>
            </a:endParaRPr>
          </a:p>
        </p:txBody>
      </p:sp>
      <p:pic>
        <p:nvPicPr>
          <p:cNvPr id="4710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07087" y="1893888"/>
            <a:ext cx="4694238" cy="378936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228919" y="5341466"/>
            <a:ext cx="4680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Подготовила 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учитель начальных классов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Гамзатова </a:t>
            </a:r>
            <a:r>
              <a:rPr lang="ru-RU" sz="2000" dirty="0" err="1" smtClean="0">
                <a:solidFill>
                  <a:srgbClr val="FF0000"/>
                </a:solidFill>
              </a:rPr>
              <a:t>Мадина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397570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695" y="3429001"/>
            <a:ext cx="4592450" cy="35283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J:\3а класс\voronezhsky_zapovednik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4344"/>
            <a:ext cx="4732486" cy="37556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5" descr="bea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343"/>
            <a:ext cx="5141913" cy="38572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405210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0871" y="5827911"/>
            <a:ext cx="8297593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Приокско-террасный</a:t>
            </a:r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заповедник</a:t>
            </a:r>
            <a:endParaRPr lang="ru-RU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3075" name="Picture 3" descr="J:\3а класс\2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8" b="2405"/>
          <a:stretch/>
        </p:blipFill>
        <p:spPr bwMode="auto">
          <a:xfrm>
            <a:off x="467544" y="188639"/>
            <a:ext cx="8437777" cy="56392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645606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5799" y="5827911"/>
            <a:ext cx="6527749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Астраханский заповедник</a:t>
            </a:r>
            <a:endParaRPr lang="ru-RU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098" name="Picture 2" descr="J:\3а класс\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83840"/>
            <a:ext cx="8012607" cy="60094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8865144"/>
      </p:ext>
    </p:extLst>
  </p:cSld>
  <p:clrMapOvr>
    <a:masterClrMapping/>
  </p:clrMapOvr>
  <p:transition spd="med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J:\3а класс\3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7191"/>
            <a:ext cx="8928992" cy="38120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24797959"/>
      </p:ext>
    </p:extLst>
  </p:cSld>
  <p:clrMapOvr>
    <a:masterClrMapping/>
  </p:clrMapOvr>
  <p:transition spd="med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16632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Экологические правила!</a:t>
            </a:r>
            <a:endParaRPr lang="ru-RU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сканирование00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628775"/>
            <a:ext cx="2736850" cy="2482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сканирование00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557338"/>
            <a:ext cx="2663825" cy="2514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68313" y="1844675"/>
            <a:ext cx="49244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altLang="ru-RU" sz="3200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4911725" y="1865313"/>
            <a:ext cx="49244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altLang="ru-RU" sz="3200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</a:t>
            </a:r>
          </a:p>
        </p:txBody>
      </p:sp>
      <p:pic>
        <p:nvPicPr>
          <p:cNvPr id="10" name="Picture 6" descr="сканирование000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4076700"/>
            <a:ext cx="2663825" cy="25209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376238" y="4529138"/>
            <a:ext cx="49244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altLang="ru-RU" sz="3200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</a:t>
            </a:r>
          </a:p>
        </p:txBody>
      </p:sp>
      <p:pic>
        <p:nvPicPr>
          <p:cNvPr id="12" name="Picture 7" descr="сканирование000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3933825"/>
            <a:ext cx="2663825" cy="25923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5003800" y="4437063"/>
            <a:ext cx="49244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altLang="ru-RU" sz="3200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052513"/>
            <a:ext cx="8147050" cy="1181100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ru-RU" altLang="ru-RU" smtClean="0"/>
              <a:t>Кто  рождает  живых  детёнышей и выкармливает их молоком?</a:t>
            </a:r>
          </a:p>
          <a:p>
            <a:pPr marL="609600" indent="-609600" eaLnBrk="1" hangingPunct="1">
              <a:buFontTx/>
              <a:buNone/>
            </a:pPr>
            <a:endParaRPr lang="ru-RU" altLang="ru-RU" smtClean="0"/>
          </a:p>
        </p:txBody>
      </p:sp>
      <p:sp>
        <p:nvSpPr>
          <p:cNvPr id="3075" name="WordArt 5"/>
          <p:cNvSpPr>
            <a:spLocks noChangeArrowheads="1" noChangeShapeType="1" noTextEdit="1"/>
          </p:cNvSpPr>
          <p:nvPr/>
        </p:nvSpPr>
        <p:spPr bwMode="auto">
          <a:xfrm>
            <a:off x="3419475" y="333375"/>
            <a:ext cx="172720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тест</a:t>
            </a:r>
          </a:p>
        </p:txBody>
      </p:sp>
      <p:pic>
        <p:nvPicPr>
          <p:cNvPr id="3076" name="Picture 6" descr="Okun_plotva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860800"/>
            <a:ext cx="2065338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7" descr="18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420938"/>
            <a:ext cx="24003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8" descr="1246517860_1226241089_12232659481wriptx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860800"/>
            <a:ext cx="2441575" cy="183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9"/>
          <p:cNvSpPr txBox="1">
            <a:spLocks noChangeArrowheads="1"/>
          </p:cNvSpPr>
          <p:nvPr/>
        </p:nvSpPr>
        <p:spPr bwMode="auto">
          <a:xfrm>
            <a:off x="684213" y="5876925"/>
            <a:ext cx="15255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altLang="ru-RU" sz="4000" i="0">
                <a:latin typeface="Comic Sans MS" pitchFamily="66" charset="0"/>
              </a:rPr>
              <a:t>рыбы</a:t>
            </a:r>
          </a:p>
        </p:txBody>
      </p:sp>
      <p:sp>
        <p:nvSpPr>
          <p:cNvPr id="3080" name="Rectangle 10"/>
          <p:cNvSpPr>
            <a:spLocks noChangeArrowheads="1"/>
          </p:cNvSpPr>
          <p:nvPr/>
        </p:nvSpPr>
        <p:spPr bwMode="auto">
          <a:xfrm>
            <a:off x="3348038" y="4292600"/>
            <a:ext cx="17922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altLang="ru-RU" sz="4000" i="0" dirty="0">
                <a:latin typeface="Comic Sans MS" pitchFamily="66" charset="0"/>
              </a:rPr>
              <a:t>птицы</a:t>
            </a:r>
          </a:p>
        </p:txBody>
      </p:sp>
      <p:sp>
        <p:nvSpPr>
          <p:cNvPr id="3081" name="Text Box 11"/>
          <p:cNvSpPr txBox="1">
            <a:spLocks noChangeArrowheads="1"/>
          </p:cNvSpPr>
          <p:nvPr/>
        </p:nvSpPr>
        <p:spPr bwMode="auto">
          <a:xfrm>
            <a:off x="6443663" y="5805488"/>
            <a:ext cx="15430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altLang="ru-RU" sz="4000" i="0" dirty="0">
                <a:latin typeface="Comic Sans MS" pitchFamily="66" charset="0"/>
              </a:rPr>
              <a:t>звери</a:t>
            </a:r>
          </a:p>
        </p:txBody>
      </p:sp>
    </p:spTree>
    <p:extLst>
      <p:ext uri="{BB962C8B-B14F-4D97-AF65-F5344CB8AC3E}">
        <p14:creationId xmlns:p14="http://schemas.microsoft.com/office/powerpoint/2010/main" val="120574540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404813"/>
            <a:ext cx="8229600" cy="16557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dirty="0" smtClean="0"/>
              <a:t>2.   Какое слово пропущено: </a:t>
            </a:r>
          </a:p>
          <a:p>
            <a:pPr eaLnBrk="1" hangingPunct="1">
              <a:buFontTx/>
              <a:buNone/>
            </a:pPr>
            <a:r>
              <a:rPr lang="ru-RU" altLang="ru-RU" dirty="0" smtClean="0"/>
              <a:t>     икринка -   малек           -  взрослая  рыба?</a:t>
            </a:r>
          </a:p>
        </p:txBody>
      </p:sp>
      <p:pic>
        <p:nvPicPr>
          <p:cNvPr id="4099" name="Picture 4" descr="Рисунок29_sho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924175"/>
            <a:ext cx="2232025" cy="221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5"/>
          <p:cNvSpPr txBox="1">
            <a:spLocks noChangeArrowheads="1"/>
          </p:cNvSpPr>
          <p:nvPr/>
        </p:nvSpPr>
        <p:spPr bwMode="auto">
          <a:xfrm>
            <a:off x="539750" y="5229225"/>
            <a:ext cx="22494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altLang="ru-RU" sz="4000" i="0">
                <a:latin typeface="Comic Sans MS" pitchFamily="66" charset="0"/>
              </a:rPr>
              <a:t>личинка</a:t>
            </a:r>
          </a:p>
        </p:txBody>
      </p:sp>
      <p:pic>
        <p:nvPicPr>
          <p:cNvPr id="4101" name="Picture 6" descr="36019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2349500"/>
            <a:ext cx="2514600" cy="167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Text Box 7"/>
          <p:cNvSpPr txBox="1">
            <a:spLocks noChangeArrowheads="1"/>
          </p:cNvSpPr>
          <p:nvPr/>
        </p:nvSpPr>
        <p:spPr bwMode="auto">
          <a:xfrm>
            <a:off x="3708400" y="4149725"/>
            <a:ext cx="17033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altLang="ru-RU" sz="4000" i="0">
                <a:latin typeface="Comic Sans MS" pitchFamily="66" charset="0"/>
              </a:rPr>
              <a:t>малёк</a:t>
            </a:r>
          </a:p>
        </p:txBody>
      </p:sp>
      <p:pic>
        <p:nvPicPr>
          <p:cNvPr id="4103" name="Picture 8" descr="0_fd37_2072389e_X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357563"/>
            <a:ext cx="2586037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4" name="Text Box 9"/>
          <p:cNvSpPr txBox="1">
            <a:spLocks noChangeArrowheads="1"/>
          </p:cNvSpPr>
          <p:nvPr/>
        </p:nvSpPr>
        <p:spPr bwMode="auto">
          <a:xfrm>
            <a:off x="6011863" y="5373688"/>
            <a:ext cx="29638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altLang="ru-RU" sz="4000" i="0">
                <a:latin typeface="Comic Sans MS" pitchFamily="66" charset="0"/>
              </a:rPr>
              <a:t>головастик</a:t>
            </a:r>
          </a:p>
        </p:txBody>
      </p:sp>
      <p:sp>
        <p:nvSpPr>
          <p:cNvPr id="4105" name="Rectangle 10"/>
          <p:cNvSpPr>
            <a:spLocks noChangeArrowheads="1"/>
          </p:cNvSpPr>
          <p:nvPr/>
        </p:nvSpPr>
        <p:spPr bwMode="auto">
          <a:xfrm>
            <a:off x="2844800" y="1124744"/>
            <a:ext cx="1727200" cy="360362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6697473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404813"/>
            <a:ext cx="8229600" cy="15113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dirty="0" smtClean="0"/>
              <a:t>3. Какое слово пропущено:</a:t>
            </a:r>
          </a:p>
          <a:p>
            <a:pPr eaLnBrk="1" hangingPunct="1">
              <a:buFontTx/>
              <a:buNone/>
            </a:pPr>
            <a:r>
              <a:rPr lang="ru-RU" altLang="ru-RU" dirty="0" smtClean="0"/>
              <a:t>   яйцо – личинка - куколка     - бабочка?</a:t>
            </a:r>
          </a:p>
        </p:txBody>
      </p:sp>
      <p:pic>
        <p:nvPicPr>
          <p:cNvPr id="5123" name="Picture 4" descr="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500438"/>
            <a:ext cx="2303463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539750" y="5229225"/>
            <a:ext cx="21288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altLang="ru-RU" sz="4000" i="0">
                <a:latin typeface="Comic Sans MS" pitchFamily="66" charset="0"/>
              </a:rPr>
              <a:t>куколка</a:t>
            </a:r>
          </a:p>
        </p:txBody>
      </p:sp>
      <p:pic>
        <p:nvPicPr>
          <p:cNvPr id="5125" name="Picture 6" descr="0_456_fde80dec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2420938"/>
            <a:ext cx="2287588" cy="163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Text Box 7"/>
          <p:cNvSpPr txBox="1">
            <a:spLocks noChangeArrowheads="1"/>
          </p:cNvSpPr>
          <p:nvPr/>
        </p:nvSpPr>
        <p:spPr bwMode="auto">
          <a:xfrm>
            <a:off x="3563938" y="4221163"/>
            <a:ext cx="19192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altLang="ru-RU" sz="4000" i="0">
                <a:latin typeface="Comic Sans MS" pitchFamily="66" charset="0"/>
              </a:rPr>
              <a:t>птенец</a:t>
            </a:r>
          </a:p>
        </p:txBody>
      </p:sp>
      <p:pic>
        <p:nvPicPr>
          <p:cNvPr id="5127" name="Picture 8" descr="DSC0105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429000"/>
            <a:ext cx="2370137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Text Box 9"/>
          <p:cNvSpPr txBox="1">
            <a:spLocks noChangeArrowheads="1"/>
          </p:cNvSpPr>
          <p:nvPr/>
        </p:nvSpPr>
        <p:spPr bwMode="auto">
          <a:xfrm>
            <a:off x="6372225" y="5300663"/>
            <a:ext cx="21717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altLang="ru-RU" sz="4000" i="0">
                <a:latin typeface="Comic Sans MS" pitchFamily="66" charset="0"/>
              </a:rPr>
              <a:t>икринка</a:t>
            </a:r>
          </a:p>
        </p:txBody>
      </p:sp>
      <p:sp>
        <p:nvSpPr>
          <p:cNvPr id="5129" name="Rectangle 11"/>
          <p:cNvSpPr>
            <a:spLocks noChangeArrowheads="1"/>
          </p:cNvSpPr>
          <p:nvPr/>
        </p:nvSpPr>
        <p:spPr bwMode="auto">
          <a:xfrm>
            <a:off x="3528379" y="1124744"/>
            <a:ext cx="1366837" cy="360362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5570477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47813" y="476250"/>
            <a:ext cx="5761037" cy="6762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mtClean="0"/>
              <a:t>4. Кто откладывает  икру?</a:t>
            </a:r>
          </a:p>
        </p:txBody>
      </p:sp>
      <p:pic>
        <p:nvPicPr>
          <p:cNvPr id="6147" name="Picture 4" descr="124711-004-B39F4F4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916113"/>
            <a:ext cx="2663825" cy="198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 Box 5"/>
          <p:cNvSpPr txBox="1">
            <a:spLocks noChangeArrowheads="1"/>
          </p:cNvSpPr>
          <p:nvPr/>
        </p:nvSpPr>
        <p:spPr bwMode="auto">
          <a:xfrm>
            <a:off x="468313" y="4076700"/>
            <a:ext cx="23590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altLang="ru-RU" sz="3200" i="0">
                <a:latin typeface="Comic Sans MS" pitchFamily="66" charset="0"/>
              </a:rPr>
              <a:t>насекомые</a:t>
            </a:r>
          </a:p>
        </p:txBody>
      </p:sp>
      <p:pic>
        <p:nvPicPr>
          <p:cNvPr id="6149" name="Picture 6" descr="42a2dcd147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916113"/>
            <a:ext cx="2687638" cy="197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Text Box 7"/>
          <p:cNvSpPr txBox="1">
            <a:spLocks noChangeArrowheads="1"/>
          </p:cNvSpPr>
          <p:nvPr/>
        </p:nvSpPr>
        <p:spPr bwMode="auto">
          <a:xfrm>
            <a:off x="6084888" y="4005263"/>
            <a:ext cx="28162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altLang="ru-RU" sz="3200" i="0" dirty="0">
                <a:latin typeface="Comic Sans MS" pitchFamily="66" charset="0"/>
              </a:rPr>
              <a:t>земноводные</a:t>
            </a:r>
          </a:p>
        </p:txBody>
      </p:sp>
      <p:pic>
        <p:nvPicPr>
          <p:cNvPr id="6151" name="Picture 8" descr="2128604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3716338"/>
            <a:ext cx="2816225" cy="210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Text Box 9"/>
          <p:cNvSpPr txBox="1">
            <a:spLocks noChangeArrowheads="1"/>
          </p:cNvSpPr>
          <p:nvPr/>
        </p:nvSpPr>
        <p:spPr bwMode="auto">
          <a:xfrm>
            <a:off x="2700338" y="5876925"/>
            <a:ext cx="37353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altLang="ru-RU" sz="3200" i="0">
                <a:latin typeface="Comic Sans MS" pitchFamily="66" charset="0"/>
              </a:rPr>
              <a:t>пресмыкающиеся</a:t>
            </a:r>
          </a:p>
        </p:txBody>
      </p:sp>
    </p:spTree>
    <p:extLst>
      <p:ext uri="{BB962C8B-B14F-4D97-AF65-F5344CB8AC3E}">
        <p14:creationId xmlns:p14="http://schemas.microsoft.com/office/powerpoint/2010/main" val="397071750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9" name="Picture 3" descr="G:\Новая папка\кр.книга А.О.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25" y="1571625"/>
            <a:ext cx="3224213" cy="45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71472" y="285728"/>
            <a:ext cx="506382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Красная книга</a:t>
            </a:r>
          </a:p>
        </p:txBody>
      </p:sp>
      <p:pic>
        <p:nvPicPr>
          <p:cNvPr id="7" name="Picture 4" descr="redbru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71625"/>
            <a:ext cx="4835624" cy="4581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38" y="1000125"/>
            <a:ext cx="7772400" cy="1309688"/>
          </a:xfrm>
        </p:spPr>
        <p:txBody>
          <a:bodyPr>
            <a:normAutofit/>
          </a:bodyPr>
          <a:lstStyle/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Черные страницы </a:t>
            </a:r>
            <a:r>
              <a:rPr lang="ru-RU" dirty="0" smtClean="0"/>
              <a:t>–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списки тех животных, которых мы уже не увидим. От них остались только чучела, скелеты или совсем ничего.</a:t>
            </a:r>
          </a:p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285728"/>
            <a:ext cx="779912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Красная книга состоит из цветных страниц:</a:t>
            </a:r>
          </a:p>
        </p:txBody>
      </p:sp>
      <p:pic>
        <p:nvPicPr>
          <p:cNvPr id="61444" name="Picture 2" descr="G:\Новая папка\275px-Asian_red_dog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2714625"/>
            <a:ext cx="4206875" cy="298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5" name="Прямоугольник 7"/>
          <p:cNvSpPr>
            <a:spLocks noChangeArrowheads="1"/>
          </p:cNvSpPr>
          <p:nvPr/>
        </p:nvSpPr>
        <p:spPr bwMode="auto">
          <a:xfrm>
            <a:off x="2928938" y="5929313"/>
            <a:ext cx="31718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Cambria" pitchFamily="18" charset="0"/>
              </a:rPr>
              <a:t>Красный волк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714375" y="500063"/>
            <a:ext cx="7772400" cy="1338262"/>
          </a:xfrm>
        </p:spPr>
        <p:txBody>
          <a:bodyPr>
            <a:normAutofit fontScale="92500" lnSpcReduction="10000"/>
          </a:bodyPr>
          <a:lstStyle/>
          <a:p>
            <a:pPr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3200" dirty="0" smtClean="0">
                <a:solidFill>
                  <a:srgbClr val="C00000"/>
                </a:solidFill>
              </a:rPr>
              <a:t>Красные страницы </a:t>
            </a: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– списки редких и исчезающих животных. Их осталось совсем мало.</a:t>
            </a:r>
          </a:p>
          <a:p>
            <a:pPr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62467" name="Picture 2" descr="G:\Новая папка\snow_leopard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5" y="2643188"/>
            <a:ext cx="3571875" cy="355917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2468" name="Прямоугольник 11"/>
          <p:cNvSpPr>
            <a:spLocks noChangeArrowheads="1"/>
          </p:cNvSpPr>
          <p:nvPr/>
        </p:nvSpPr>
        <p:spPr bwMode="auto">
          <a:xfrm>
            <a:off x="1071563" y="3643313"/>
            <a:ext cx="2428875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Cambria" pitchFamily="18" charset="0"/>
              </a:rPr>
              <a:t>Снежный барс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Прямоугольник 4"/>
          <p:cNvSpPr>
            <a:spLocks noChangeArrowheads="1"/>
          </p:cNvSpPr>
          <p:nvPr/>
        </p:nvSpPr>
        <p:spPr bwMode="auto">
          <a:xfrm>
            <a:off x="642938" y="285750"/>
            <a:ext cx="8072437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FF9900"/>
                </a:solidFill>
                <a:latin typeface="Cambria" pitchFamily="18" charset="0"/>
              </a:rPr>
              <a:t>Желтые страницы </a:t>
            </a:r>
            <a:r>
              <a:rPr lang="ru-RU" sz="2400">
                <a:latin typeface="Cambria" pitchFamily="18" charset="0"/>
              </a:rPr>
              <a:t>– те животные, численность которых быстро снижается, которым грозит «переселение» на опасные красные страницы. Белые страницы- те животные, численность которых была всегда невелика</a:t>
            </a:r>
            <a:r>
              <a:rPr lang="ru-RU" sz="2000">
                <a:latin typeface="Cambria" pitchFamily="18" charset="0"/>
              </a:rPr>
              <a:t>.</a:t>
            </a:r>
          </a:p>
        </p:txBody>
      </p:sp>
      <p:pic>
        <p:nvPicPr>
          <p:cNvPr id="63491" name="Picture 2" descr="G:\Новая папка\images[1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" y="2928938"/>
            <a:ext cx="4929188" cy="32861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3492" name="Прямоугольник 9"/>
          <p:cNvSpPr>
            <a:spLocks noChangeArrowheads="1"/>
          </p:cNvSpPr>
          <p:nvPr/>
        </p:nvSpPr>
        <p:spPr bwMode="auto">
          <a:xfrm>
            <a:off x="6143625" y="4071938"/>
            <a:ext cx="27860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Cambria" pitchFamily="18" charset="0"/>
              </a:rPr>
              <a:t>Выхухоль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Прямоугольник 2"/>
          <p:cNvSpPr>
            <a:spLocks noChangeArrowheads="1"/>
          </p:cNvSpPr>
          <p:nvPr/>
        </p:nvSpPr>
        <p:spPr bwMode="auto">
          <a:xfrm>
            <a:off x="714375" y="857250"/>
            <a:ext cx="78581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Cambria" pitchFamily="18" charset="0"/>
              </a:rPr>
              <a:t>Белые страницы – списки животных, численность которых всегда была невелика.</a:t>
            </a:r>
          </a:p>
        </p:txBody>
      </p:sp>
      <p:pic>
        <p:nvPicPr>
          <p:cNvPr id="64515" name="Picture 2" descr="G:\Новая папка\brown-pelican-nps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5" y="2857500"/>
            <a:ext cx="3619500" cy="30670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4516" name="Прямоугольник 4"/>
          <p:cNvSpPr>
            <a:spLocks noChangeArrowheads="1"/>
          </p:cNvSpPr>
          <p:nvPr/>
        </p:nvSpPr>
        <p:spPr bwMode="auto">
          <a:xfrm>
            <a:off x="500063" y="3786188"/>
            <a:ext cx="3786187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Cambria" pitchFamily="18" charset="0"/>
              </a:rPr>
              <a:t>Коричневый пеликан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71500" y="785813"/>
            <a:ext cx="7929563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Серые </a:t>
            </a:r>
            <a:r>
              <a:rPr lang="ru-RU" sz="2800" b="1" dirty="0">
                <a:latin typeface="+mn-lt"/>
              </a:rPr>
              <a:t>страницы – те животные, которые до сих пор мало изучены, места их обитания труднодоступны.</a:t>
            </a:r>
          </a:p>
        </p:txBody>
      </p:sp>
      <p:pic>
        <p:nvPicPr>
          <p:cNvPr id="65539" name="Picture 2" descr="G:\Новая папка\Z6F0TCAMONAN8CAY2CFQPCA0XIRHWCAOP2BG9CAVXPQ2PCADKS18SCAWM6OKTCA1BRBCECA7B0PYPCA4HL3LBCASMHVNNCA1BBR1RCAX00IOWCAO1JMK6CA09ZSQZCASEPT1PCAW1543UCAXL060SCAH1F79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" y="2857500"/>
            <a:ext cx="4595813" cy="345598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5540" name="Прямоугольник 9"/>
          <p:cNvSpPr>
            <a:spLocks noChangeArrowheads="1"/>
          </p:cNvSpPr>
          <p:nvPr/>
        </p:nvSpPr>
        <p:spPr bwMode="auto">
          <a:xfrm>
            <a:off x="5500688" y="3929063"/>
            <a:ext cx="33575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latin typeface="Cambria" pitchFamily="18" charset="0"/>
              </a:rPr>
              <a:t>Карликовый бегемот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Прямоугольник 5"/>
          <p:cNvSpPr>
            <a:spLocks noChangeArrowheads="1"/>
          </p:cNvSpPr>
          <p:nvPr/>
        </p:nvSpPr>
        <p:spPr bwMode="auto">
          <a:xfrm>
            <a:off x="714375" y="785813"/>
            <a:ext cx="7929563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solidFill>
                  <a:srgbClr val="00B050"/>
                </a:solidFill>
                <a:latin typeface="Cambria" pitchFamily="18" charset="0"/>
              </a:rPr>
              <a:t>Зеленые</a:t>
            </a:r>
            <a:r>
              <a:rPr lang="ru-RU" sz="3200">
                <a:latin typeface="Cambria" pitchFamily="18" charset="0"/>
              </a:rPr>
              <a:t> страницы- самые обнадеживающие – животные, которых удалось сохранить от вымирания.</a:t>
            </a:r>
          </a:p>
        </p:txBody>
      </p:sp>
      <p:sp>
        <p:nvSpPr>
          <p:cNvPr id="66563" name="Прямоугольник 2"/>
          <p:cNvSpPr>
            <a:spLocks noChangeArrowheads="1"/>
          </p:cNvSpPr>
          <p:nvPr/>
        </p:nvSpPr>
        <p:spPr bwMode="auto">
          <a:xfrm>
            <a:off x="971600" y="4000500"/>
            <a:ext cx="16930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Cambria" pitchFamily="18" charset="0"/>
              </a:rPr>
              <a:t>Бизон</a:t>
            </a:r>
            <a:endParaRPr lang="ru-RU" sz="4000" b="1" dirty="0">
              <a:latin typeface="Cambria" pitchFamily="18" charset="0"/>
            </a:endParaRPr>
          </a:p>
        </p:txBody>
      </p:sp>
      <p:pic>
        <p:nvPicPr>
          <p:cNvPr id="5" name="Picture 2" descr="G:\Новая папка\Безымянный 4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3848" y="2942439"/>
            <a:ext cx="5158333" cy="3438889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3а класс\voronezhsky_zapovednik_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6632"/>
            <a:ext cx="720080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24921" y="5827911"/>
            <a:ext cx="6499407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Воронежский заповедник</a:t>
            </a:r>
            <a:endParaRPr lang="ru-RU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9891629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</TotalTime>
  <Words>231</Words>
  <Application>Microsoft Office PowerPoint</Application>
  <PresentationFormat>Экран (4:3)</PresentationFormat>
  <Paragraphs>58</Paragraphs>
  <Slides>18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Трек</vt:lpstr>
      <vt:lpstr>Метро</vt:lpstr>
      <vt:lpstr>Справедливость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Хайбат</cp:lastModifiedBy>
  <cp:revision>26</cp:revision>
  <dcterms:created xsi:type="dcterms:W3CDTF">2010-02-10T16:50:31Z</dcterms:created>
  <dcterms:modified xsi:type="dcterms:W3CDTF">2018-04-04T21:03:26Z</dcterms:modified>
</cp:coreProperties>
</file>