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84" r:id="rId3"/>
    <p:sldId id="261" r:id="rId4"/>
    <p:sldId id="264" r:id="rId5"/>
    <p:sldId id="265" r:id="rId6"/>
    <p:sldId id="266" r:id="rId7"/>
    <p:sldId id="274" r:id="rId8"/>
    <p:sldId id="268" r:id="rId9"/>
    <p:sldId id="285" r:id="rId10"/>
    <p:sldId id="287" r:id="rId11"/>
    <p:sldId id="278" r:id="rId12"/>
    <p:sldId id="295" r:id="rId13"/>
    <p:sldId id="293" r:id="rId14"/>
    <p:sldId id="296" r:id="rId15"/>
    <p:sldId id="297" r:id="rId16"/>
    <p:sldId id="29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6" Type="http://schemas.openxmlformats.org/officeDocument/2006/relationships/image" Target="NUL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381D4-9C00-43B5-B61A-59C7D1965B82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612-1468-444A-9922-0548704ED2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wm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4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лн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7949" y="1"/>
            <a:ext cx="2786050" cy="302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WordArt 5" descr="7987987"/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7886700" cy="139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/>
              </a:rPr>
              <a:t>Ваши  действия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/>
              </a:rPr>
              <a:t>при аварии 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/>
              </a:rPr>
              <a:t>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/>
              </a:rPr>
              <a:t>водопровода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Bookman Old Style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0825" y="2420938"/>
            <a:ext cx="3598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1. Перекрыть  </a:t>
            </a:r>
            <a:r>
              <a:rPr lang="ru-RU" sz="2400" b="1" dirty="0">
                <a:solidFill>
                  <a:srgbClr val="FFFF00"/>
                </a:solidFill>
              </a:rPr>
              <a:t>вентиль.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258888" y="5300663"/>
            <a:ext cx="4103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FFFF00"/>
                </a:solidFill>
              </a:rPr>
              <a:t>2. Позвонить </a:t>
            </a:r>
            <a:r>
              <a:rPr lang="ru-RU" sz="2400" b="1" dirty="0">
                <a:solidFill>
                  <a:srgbClr val="FFFF00"/>
                </a:solidFill>
              </a:rPr>
              <a:t>диспетчеру.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286248" y="2214554"/>
            <a:ext cx="453390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Вентиль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клапан  для  регулирования  выхода  жидкости, пара,  газа,  перекрывает  газ  в  квартире.</a:t>
            </a:r>
          </a:p>
        </p:txBody>
      </p:sp>
      <p:pic>
        <p:nvPicPr>
          <p:cNvPr id="10250" name="Picture 10" descr="вент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997200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j0202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286256"/>
            <a:ext cx="28797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86512" y="4857760"/>
            <a:ext cx="92869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05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Диспетчер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472518" cy="4972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Человек, который осуществляет приём сообщений о пожарах, авариях, стихийных бедствиях.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20580659">
            <a:off x="4668513" y="465674"/>
            <a:ext cx="285752" cy="214314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диспетчер.jpg"/>
          <p:cNvPicPr>
            <a:picLocks noChangeAspect="1"/>
          </p:cNvPicPr>
          <p:nvPr/>
        </p:nvPicPr>
        <p:blipFill>
          <a:blip r:embed="rId3"/>
          <a:srcRect b="11184"/>
          <a:stretch>
            <a:fillRect/>
          </a:stretch>
        </p:blipFill>
        <p:spPr>
          <a:xfrm>
            <a:off x="5572132" y="3738671"/>
            <a:ext cx="3000396" cy="274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 descr="MOVIE002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632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Impact"/>
              </a:rPr>
              <a:t>Причины  утечки  газа.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55650" y="1916113"/>
            <a:ext cx="4105275" cy="86360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solidFill>
                    <a:srgbClr val="8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FF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Impact"/>
              </a:rPr>
              <a:t>              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928662" y="2071678"/>
            <a:ext cx="6000792" cy="35004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Неисправность  газового 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itchFamily="34" charset="0"/>
                <a:cs typeface="Times New Roman" pitchFamily="18" charset="0"/>
              </a:rPr>
              <a:t>оборудования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Medium" pitchFamily="34" charset="0"/>
              <a:cs typeface="Times New Roman" pitchFamily="18" charset="0"/>
            </a:endParaRPr>
          </a:p>
        </p:txBody>
      </p:sp>
      <p:pic>
        <p:nvPicPr>
          <p:cNvPr id="15367" name="Picture 7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428736"/>
            <a:ext cx="1222375" cy="1930400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15368" name="Picture 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571876"/>
            <a:ext cx="1439863" cy="2735263"/>
          </a:xfrm>
          <a:prstGeom prst="rect">
            <a:avLst/>
          </a:prstGeom>
          <a:noFill/>
          <a:ln w="76200" cmpd="tri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5369" name="Picture 9" descr="j02803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643446"/>
            <a:ext cx="15636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539750" y="692150"/>
            <a:ext cx="80010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FF"/>
                    </a:gs>
                    <a:gs pos="100000">
                      <a:srgbClr val="FF0066"/>
                    </a:gs>
                  </a:gsLst>
                  <a:path path="rect">
                    <a:fillToRect t="100000" r="100000"/>
                  </a:path>
                </a:gra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Bookman Old Style"/>
              </a:rPr>
              <a:t>Если  чувствуешь  запах  газа...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258888" y="2060575"/>
            <a:ext cx="3024187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Открой  окно.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5984" y="3857628"/>
            <a:ext cx="4373579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Закрой  кран  газа.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00299" y="5084763"/>
            <a:ext cx="5959490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Звони  в  газовую  службу  </a:t>
            </a:r>
            <a:r>
              <a:rPr lang="ru-RU" sz="5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pitchFamily="18" charset="0"/>
              </a:rPr>
              <a:t>-  04.</a:t>
            </a:r>
          </a:p>
        </p:txBody>
      </p:sp>
      <p:pic>
        <p:nvPicPr>
          <p:cNvPr id="13320" name="Picture 8" descr="j0250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2994051" cy="2342121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21" name="Picture 9" descr="j029038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852738"/>
            <a:ext cx="16192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j02326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643446"/>
            <a:ext cx="99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500035" y="857231"/>
            <a:ext cx="1989725" cy="4814226"/>
            <a:chOff x="500035" y="857231"/>
            <a:chExt cx="1989725" cy="4814226"/>
          </a:xfrm>
        </p:grpSpPr>
        <p:sp>
          <p:nvSpPr>
            <p:cNvPr id="1434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500035" y="857231"/>
              <a:ext cx="947765" cy="4814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FF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atin typeface="Impact"/>
                </a:rPr>
                <a:t>Н</a:t>
              </a:r>
            </a:p>
            <a:p>
              <a:pPr algn="ctr"/>
              <a:r>
                <a:rPr lang="ru-RU" sz="3600" b="1" kern="10" dirty="0"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FF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atin typeface="Impact"/>
                </a:rPr>
                <a:t>Е</a:t>
              </a:r>
            </a:p>
            <a:p>
              <a:pPr algn="ctr"/>
              <a:r>
                <a:rPr lang="ru-RU" sz="3600" b="1" kern="10" dirty="0"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FF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atin typeface="Impact"/>
                </a:rPr>
                <a:t>Л</a:t>
              </a:r>
            </a:p>
            <a:p>
              <a:pPr algn="ctr"/>
              <a:r>
                <a:rPr lang="ru-RU" sz="3600" b="1" kern="10" dirty="0"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FF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atin typeface="Impact"/>
                </a:rPr>
                <a:t>Ь</a:t>
              </a:r>
            </a:p>
            <a:p>
              <a:pPr algn="ctr"/>
              <a:r>
                <a:rPr lang="ru-RU" sz="3600" b="1" kern="10" dirty="0"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FF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atin typeface="Impact"/>
                </a:rPr>
                <a:t>З</a:t>
              </a:r>
            </a:p>
            <a:p>
              <a:pPr algn="ctr"/>
              <a:r>
                <a:rPr lang="ru-RU" sz="3600" b="1" kern="10" dirty="0">
                  <a:ln w="25400">
                    <a:solidFill>
                      <a:srgbClr val="008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3300"/>
                      </a:gs>
                      <a:gs pos="50000">
                        <a:srgbClr val="FFFF00"/>
                      </a:gs>
                      <a:gs pos="100000">
                        <a:srgbClr val="FF3300"/>
                      </a:gs>
                    </a:gsLst>
                    <a:lin ang="5400000" scaled="1"/>
                  </a:gradFill>
                  <a:latin typeface="Impact"/>
                </a:rPr>
                <a:t>Я</a:t>
              </a:r>
            </a:p>
          </p:txBody>
        </p:sp>
        <p:sp>
          <p:nvSpPr>
            <p:cNvPr id="14345" name="AutoShape 9"/>
            <p:cNvSpPr>
              <a:spLocks noChangeArrowheads="1"/>
            </p:cNvSpPr>
            <p:nvPr/>
          </p:nvSpPr>
          <p:spPr bwMode="auto">
            <a:xfrm>
              <a:off x="1714480" y="928670"/>
              <a:ext cx="775280" cy="287962"/>
            </a:xfrm>
            <a:prstGeom prst="rightArrow">
              <a:avLst>
                <a:gd name="adj1" fmla="val 50000"/>
                <a:gd name="adj2" fmla="val 68923"/>
              </a:avLst>
            </a:prstGeom>
            <a:solidFill>
              <a:srgbClr val="FF0066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1714479" y="5357826"/>
              <a:ext cx="775279" cy="287961"/>
            </a:xfrm>
            <a:prstGeom prst="rightArrow">
              <a:avLst>
                <a:gd name="adj1" fmla="val 50000"/>
                <a:gd name="adj2" fmla="val 68923"/>
              </a:avLst>
            </a:prstGeom>
            <a:solidFill>
              <a:srgbClr val="FF0066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1643041" y="3143248"/>
              <a:ext cx="775279" cy="287961"/>
            </a:xfrm>
            <a:prstGeom prst="rightArrow">
              <a:avLst>
                <a:gd name="adj1" fmla="val 50000"/>
                <a:gd name="adj2" fmla="val 68923"/>
              </a:avLst>
            </a:prstGeom>
            <a:solidFill>
              <a:srgbClr val="FF0066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276600" y="2492375"/>
            <a:ext cx="5661685" cy="1815882"/>
            <a:chOff x="3276600" y="2492375"/>
            <a:chExt cx="5661685" cy="1815882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276600" y="2492375"/>
              <a:ext cx="4081482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solidFill>
                    <a:schemeClr val="bg1"/>
                  </a:solidFill>
                  <a:latin typeface="Baskerville Old Face" pitchFamily="18" charset="0"/>
                </a:rPr>
                <a:t>Пользоваться  телефоном, т.к. для  взрыва  хватит  одной искры в телефоне.</a:t>
              </a:r>
            </a:p>
          </p:txBody>
        </p:sp>
        <p:pic>
          <p:nvPicPr>
            <p:cNvPr id="14349" name="Picture 13" descr="j03464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08850" y="2492375"/>
              <a:ext cx="1629435" cy="180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2857488" y="4500570"/>
            <a:ext cx="5615016" cy="2120900"/>
            <a:chOff x="2857488" y="4500570"/>
            <a:chExt cx="5615016" cy="2120900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857488" y="5072074"/>
              <a:ext cx="4071966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>
                  <a:solidFill>
                    <a:schemeClr val="bg1"/>
                  </a:solidFill>
                  <a:latin typeface="Baskerville Old Face" pitchFamily="18" charset="0"/>
                </a:rPr>
                <a:t>Включать  электричество.</a:t>
              </a:r>
            </a:p>
          </p:txBody>
        </p:sp>
        <p:graphicFrame>
          <p:nvGraphicFramePr>
            <p:cNvPr id="14350" name="Object 14"/>
            <p:cNvGraphicFramePr>
              <a:graphicFrameLocks noChangeAspect="1"/>
            </p:cNvGraphicFramePr>
            <p:nvPr/>
          </p:nvGraphicFramePr>
          <p:xfrm>
            <a:off x="6929454" y="4500570"/>
            <a:ext cx="1543050" cy="212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373" r:id="rId5" imgW="2019600" imgH="2781720" progId="">
                    <p:embed/>
                  </p:oleObj>
                </mc:Choice>
                <mc:Fallback>
                  <p:oleObj r:id="rId5" imgW="2019600" imgH="2781720" progId="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9454" y="4500570"/>
                          <a:ext cx="1543050" cy="2120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Группа 14"/>
          <p:cNvGrpSpPr/>
          <p:nvPr/>
        </p:nvGrpSpPr>
        <p:grpSpPr>
          <a:xfrm>
            <a:off x="2714613" y="260350"/>
            <a:ext cx="6156337" cy="1954204"/>
            <a:chOff x="2714613" y="260350"/>
            <a:chExt cx="6156337" cy="2089150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714613" y="285729"/>
              <a:ext cx="365602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solidFill>
                    <a:schemeClr val="bg1"/>
                  </a:solidFill>
                  <a:latin typeface="Baskerville Old Face" pitchFamily="18" charset="0"/>
                </a:rPr>
                <a:t>При  запахе  газа  включать  свет.</a:t>
              </a: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348038" y="1557338"/>
              <a:ext cx="2879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/>
            </a:p>
          </p:txBody>
        </p:sp>
        <p:pic>
          <p:nvPicPr>
            <p:cNvPr id="14352" name="Picture 16" descr="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084888" y="260350"/>
              <a:ext cx="2786062" cy="20891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611188" y="333375"/>
            <a:ext cx="7367587" cy="2116138"/>
            <a:chOff x="611188" y="333375"/>
            <a:chExt cx="7367587" cy="2116138"/>
          </a:xfrm>
        </p:grpSpPr>
        <p:sp>
          <p:nvSpPr>
            <p:cNvPr id="1638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627313" y="333375"/>
              <a:ext cx="4249737" cy="8636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14444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Проверь  себя</a:t>
              </a:r>
            </a:p>
          </p:txBody>
        </p:sp>
        <p:sp>
          <p:nvSpPr>
            <p:cNvPr id="1638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11188" y="1700213"/>
              <a:ext cx="1133475" cy="571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22225">
                    <a:solidFill>
                      <a:srgbClr val="0000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Impact"/>
                </a:rPr>
                <a:t>Огонь</a:t>
              </a:r>
            </a:p>
          </p:txBody>
        </p:sp>
        <p:sp>
          <p:nvSpPr>
            <p:cNvPr id="16390" name="WordArt 6"/>
            <p:cNvSpPr>
              <a:spLocks noChangeArrowheads="1" noChangeShapeType="1" noTextEdit="1"/>
            </p:cNvSpPr>
            <p:nvPr/>
          </p:nvSpPr>
          <p:spPr bwMode="auto">
            <a:xfrm>
              <a:off x="3708400" y="1628775"/>
              <a:ext cx="1152525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5875">
                    <a:solidFill>
                      <a:srgbClr val="3333CC"/>
                    </a:solidFill>
                    <a:round/>
                    <a:headEnd/>
                    <a:tailEnd/>
                  </a:ln>
                  <a:solidFill>
                    <a:srgbClr val="0000FF">
                      <a:alpha val="50195"/>
                    </a:srgbClr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Вода</a:t>
              </a:r>
            </a:p>
          </p:txBody>
        </p:sp>
        <p:sp>
          <p:nvSpPr>
            <p:cNvPr id="1639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7235825" y="1916113"/>
              <a:ext cx="742950" cy="5334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22225">
                    <a:solidFill>
                      <a:srgbClr val="FF6600"/>
                    </a:solidFill>
                    <a:round/>
                    <a:headEnd/>
                    <a:tailEnd/>
                  </a:ln>
                  <a:solidFill>
                    <a:srgbClr val="80008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Газ</a:t>
              </a:r>
            </a:p>
          </p:txBody>
        </p:sp>
      </p:grp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85918" y="2997200"/>
            <a:ext cx="4010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Набросить одеяло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71774" y="3573463"/>
            <a:ext cx="38719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Пробираться  ползком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16238" y="4005263"/>
            <a:ext cx="4013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Завернуть  вентиль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627312" y="4508500"/>
            <a:ext cx="4445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Проветрить помещение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555875" y="5013325"/>
            <a:ext cx="4873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Позвонить диспетчеру -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04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84 0.01435 L -0.21389 -0.0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9 0.03403 L -0.29132 -0.03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2893 L -0.0118 -0.19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03935 L 0.2875 -0.2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6 0.03542 L 0.24531 -0.1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6" grpId="0"/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928670"/>
            <a:ext cx="8286808" cy="32147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</a:p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Берегите себя!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 descr="костёр"/>
          <p:cNvSpPr>
            <a:spLocks noChangeArrowheads="1" noChangeShapeType="1" noTextEdit="1"/>
          </p:cNvSpPr>
          <p:nvPr/>
        </p:nvSpPr>
        <p:spPr bwMode="auto">
          <a:xfrm>
            <a:off x="642910" y="1785926"/>
            <a:ext cx="8215370" cy="45720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72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 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Огонь, 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вода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,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 </a:t>
            </a:r>
            <a:endParaRPr lang="ru-RU" sz="3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Bookman Old Style"/>
            </a:endParaRPr>
          </a:p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газ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ookman Old Style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3500462" cy="92333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5400" dirty="0"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1038934cw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6224"/>
            <a:ext cx="8620185" cy="6326048"/>
          </a:xfrm>
          <a:prstGeom prst="rect">
            <a:avLst/>
          </a:prstGeom>
          <a:noFill/>
        </p:spPr>
      </p:pic>
      <p:pic>
        <p:nvPicPr>
          <p:cNvPr id="10248" name="Picture 8" descr="i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6540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1608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79685"/>
            <a:ext cx="3738562" cy="2498865"/>
          </a:xfrm>
          <a:prstGeom prst="rect">
            <a:avLst/>
          </a:prstGeom>
          <a:noFill/>
        </p:spPr>
      </p:pic>
      <p:pic>
        <p:nvPicPr>
          <p:cNvPr id="12299" name="Picture 11" descr="3795-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914400"/>
            <a:ext cx="3500462" cy="2437150"/>
          </a:xfrm>
          <a:prstGeom prst="rect">
            <a:avLst/>
          </a:prstGeom>
          <a:noFill/>
        </p:spPr>
      </p:pic>
      <p:pic>
        <p:nvPicPr>
          <p:cNvPr id="6" name="Рисунок 5" descr="текл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714752"/>
            <a:ext cx="3528060" cy="2485076"/>
          </a:xfrm>
          <a:prstGeom prst="rect">
            <a:avLst/>
          </a:prstGeom>
        </p:spPr>
      </p:pic>
      <p:pic>
        <p:nvPicPr>
          <p:cNvPr id="8" name="Рисунок 7" descr="кузнец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28670"/>
            <a:ext cx="3812427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133600" y="2971800"/>
            <a:ext cx="52244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i="1" dirty="0">
                <a:solidFill>
                  <a:schemeClr val="bg1"/>
                </a:solidFill>
              </a:rPr>
              <a:t>Но когда мы небрежны с огнем,</a:t>
            </a:r>
          </a:p>
          <a:p>
            <a:pPr eaLnBrk="0" hangingPunct="0"/>
            <a:r>
              <a:rPr lang="ru-RU" sz="2400" b="1" i="1" dirty="0">
                <a:solidFill>
                  <a:schemeClr val="bg1"/>
                </a:solidFill>
              </a:rPr>
              <a:t>Он становится нашим врагом.        </a:t>
            </a:r>
            <a:r>
              <a:rPr lang="ru-RU" sz="2400" i="1" dirty="0">
                <a:solidFill>
                  <a:schemeClr val="bg1"/>
                </a:solidFill>
              </a:rPr>
              <a:t/>
            </a:r>
            <a:br>
              <a:rPr lang="ru-RU" sz="2400" i="1" dirty="0">
                <a:solidFill>
                  <a:schemeClr val="bg1"/>
                </a:solidFill>
              </a:rPr>
            </a:b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13321" name="Picture 9" descr="_44042344_fi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3276600" cy="2362200"/>
          </a:xfrm>
          <a:prstGeom prst="rect">
            <a:avLst/>
          </a:prstGeom>
          <a:noFill/>
        </p:spPr>
      </p:pic>
      <p:pic>
        <p:nvPicPr>
          <p:cNvPr id="13323" name="Picture 11" descr="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"/>
            <a:ext cx="3505200" cy="2312988"/>
          </a:xfrm>
          <a:prstGeom prst="rect">
            <a:avLst/>
          </a:prstGeom>
          <a:noFill/>
        </p:spPr>
      </p:pic>
      <p:pic>
        <p:nvPicPr>
          <p:cNvPr id="13325" name="Picture 13" descr="greece_fires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114800"/>
            <a:ext cx="3276600" cy="2184400"/>
          </a:xfrm>
          <a:prstGeom prst="rect">
            <a:avLst/>
          </a:prstGeom>
          <a:noFill/>
        </p:spPr>
      </p:pic>
      <p:pic>
        <p:nvPicPr>
          <p:cNvPr id="13327" name="Picture 15" descr="900x9-70-800x4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71950"/>
            <a:ext cx="3505200" cy="217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8" descr="i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276600"/>
            <a:ext cx="1187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0001_1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609600"/>
            <a:ext cx="2024063" cy="2286000"/>
          </a:xfrm>
          <a:prstGeom prst="rect">
            <a:avLst/>
          </a:prstGeom>
          <a:noFill/>
        </p:spPr>
      </p:pic>
      <p:pic>
        <p:nvPicPr>
          <p:cNvPr id="15371" name="Picture 11" descr="0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24000"/>
            <a:ext cx="2667000" cy="2159000"/>
          </a:xfrm>
          <a:prstGeom prst="rect">
            <a:avLst/>
          </a:prstGeom>
          <a:noFill/>
        </p:spPr>
      </p:pic>
      <p:pic>
        <p:nvPicPr>
          <p:cNvPr id="15373" name="Picture 13" descr="1050680wu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600200"/>
            <a:ext cx="2819400" cy="2114550"/>
          </a:xfrm>
          <a:prstGeom prst="rect">
            <a:avLst/>
          </a:prstGeom>
          <a:noFill/>
        </p:spPr>
      </p:pic>
      <p:pic>
        <p:nvPicPr>
          <p:cNvPr id="15375" name="Picture 15" descr="Gaz-1102-2-r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267200"/>
            <a:ext cx="2667000" cy="2035175"/>
          </a:xfrm>
          <a:prstGeom prst="rect">
            <a:avLst/>
          </a:prstGeom>
          <a:noFill/>
        </p:spPr>
      </p:pic>
      <p:pic>
        <p:nvPicPr>
          <p:cNvPr id="15377" name="Picture 17" descr="d183d182d18ed0b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114800"/>
            <a:ext cx="2743200" cy="20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55875" y="9810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Неисправность электроприборов.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1538" y="3286124"/>
            <a:ext cx="2735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Забывчивость.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779838" y="41497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Искра.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23850" y="2349500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Легковоспламеняющиеся предметы.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795963" y="479742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Спички.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928794" y="5929330"/>
            <a:ext cx="4321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Керосин, бензин, газ.</a:t>
            </a:r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451725" y="1916113"/>
          <a:ext cx="7683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r:id="rId3" imgW="1512720" imgH="2322720" progId="">
                  <p:embed/>
                </p:oleObj>
              </mc:Choice>
              <mc:Fallback>
                <p:oleObj r:id="rId3" imgW="1512720" imgH="23227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916113"/>
                        <a:ext cx="768350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3"/>
          <p:cNvSpPr>
            <a:spLocks noChangeArrowheads="1"/>
          </p:cNvSpPr>
          <p:nvPr/>
        </p:nvSpPr>
        <p:spPr bwMode="auto">
          <a:xfrm>
            <a:off x="0" y="270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6300788" y="5445125"/>
          <a:ext cx="8191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r:id="rId5" imgW="815400" imgH="993960" progId="">
                  <p:embed/>
                </p:oleObj>
              </mc:Choice>
              <mc:Fallback>
                <p:oleObj r:id="rId5" imgW="815400" imgH="9939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445125"/>
                        <a:ext cx="81915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5"/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7667625" y="4581525"/>
          <a:ext cx="97155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r:id="rId7" imgW="2026080" imgH="1229040" progId="">
                  <p:embed/>
                </p:oleObj>
              </mc:Choice>
              <mc:Fallback>
                <p:oleObj r:id="rId7" imgW="2026080" imgH="122904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581525"/>
                        <a:ext cx="97155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17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428596" y="3786190"/>
          <a:ext cx="1019175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r:id="rId9" imgW="2019600" imgH="2781720" progId="">
                  <p:embed/>
                </p:oleObj>
              </mc:Choice>
              <mc:Fallback>
                <p:oleObj r:id="rId9" imgW="2019600" imgH="2781720" progId="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786190"/>
                        <a:ext cx="1019175" cy="140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2414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14" name="Object 18"/>
          <p:cNvGraphicFramePr>
            <a:graphicFrameLocks noChangeAspect="1"/>
          </p:cNvGraphicFramePr>
          <p:nvPr/>
        </p:nvGraphicFramePr>
        <p:xfrm>
          <a:off x="4140200" y="2781300"/>
          <a:ext cx="7715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8" r:id="rId11" imgW="1124640" imgH="2026080" progId="">
                  <p:embed/>
                </p:oleObj>
              </mc:Choice>
              <mc:Fallback>
                <p:oleObj r:id="rId11" imgW="1124640" imgH="202608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2781300"/>
                        <a:ext cx="771525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6" name="Picture 20" descr="j023737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476250"/>
            <a:ext cx="1692275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22"/>
          <p:cNvSpPr>
            <a:spLocks noChangeArrowheads="1"/>
          </p:cNvSpPr>
          <p:nvPr/>
        </p:nvSpPr>
        <p:spPr bwMode="auto">
          <a:xfrm>
            <a:off x="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117" name="Object 21"/>
          <p:cNvGraphicFramePr>
            <a:graphicFrameLocks noChangeAspect="1"/>
          </p:cNvGraphicFramePr>
          <p:nvPr/>
        </p:nvGraphicFramePr>
        <p:xfrm>
          <a:off x="6011863" y="3716338"/>
          <a:ext cx="122396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r:id="rId14" imgW="2431800" imgH="1490400" progId="">
                  <p:embed/>
                </p:oleObj>
              </mc:Choice>
              <mc:Fallback>
                <p:oleObj r:id="rId14" imgW="2431800" imgH="149040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716338"/>
                        <a:ext cx="1223962" cy="74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714480" y="5000636"/>
            <a:ext cx="3947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Перегрузка электросети.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848600" cy="987425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0000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Georgia"/>
              </a:rPr>
              <a:t>                          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500174"/>
            <a:ext cx="3675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FFFF00"/>
                </a:solidFill>
                <a:latin typeface="Impact" pitchFamily="34" charset="0"/>
              </a:rPr>
              <a:t>Адрес, где  горит.</a:t>
            </a:r>
            <a:endParaRPr lang="ru-RU" sz="2800" i="1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42910" y="2492375"/>
            <a:ext cx="40735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i="1" dirty="0">
                <a:solidFill>
                  <a:srgbClr val="FFFF00"/>
                </a:solidFill>
                <a:latin typeface="Impact" pitchFamily="34" charset="0"/>
              </a:rPr>
              <a:t>Свой номер  телефона.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500166" y="3500438"/>
            <a:ext cx="36480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i="1" dirty="0">
                <a:solidFill>
                  <a:srgbClr val="FFFF00"/>
                </a:solidFill>
                <a:latin typeface="Impact" pitchFamily="34" charset="0"/>
              </a:rPr>
              <a:t>Свою  фамилию.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071670" y="4500570"/>
            <a:ext cx="6245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i="1" dirty="0">
                <a:solidFill>
                  <a:srgbClr val="FFFF00"/>
                </a:solidFill>
                <a:latin typeface="Impact" pitchFamily="34" charset="0"/>
              </a:rPr>
              <a:t>В каком подъезде и на каком  этаже.</a:t>
            </a:r>
          </a:p>
        </p:txBody>
      </p:sp>
      <p:pic>
        <p:nvPicPr>
          <p:cNvPr id="7178" name="Picture 10" descr="j0202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840328" cy="2571768"/>
          </a:xfrm>
          <a:prstGeom prst="rect">
            <a:avLst/>
          </a:prstGeom>
          <a:noFill/>
          <a:ln w="38100">
            <a:pattFill prst="sphere">
              <a:fgClr>
                <a:srgbClr val="000000"/>
              </a:fgClr>
              <a:bgClr>
                <a:srgbClr val="FF66FF"/>
              </a:bgClr>
            </a:pattFill>
            <a:miter lim="800000"/>
            <a:headEnd/>
            <a:tailEnd/>
          </a:ln>
        </p:spPr>
      </p:pic>
      <p:pic>
        <p:nvPicPr>
          <p:cNvPr id="7180" name="Picture 12" descr="j02326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16338"/>
            <a:ext cx="14827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29322" y="1214422"/>
            <a:ext cx="114300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01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 descr="Водяные лилии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60483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/>
              </a:rPr>
              <a:t>Зачем  нужна  вода?</a:t>
            </a:r>
          </a:p>
        </p:txBody>
      </p:sp>
      <p:pic>
        <p:nvPicPr>
          <p:cNvPr id="12294" name="Picture 6" descr="стакан в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246313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7" name="Picture 9" descr="озе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285860"/>
            <a:ext cx="2995613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уш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063" y="3037152"/>
            <a:ext cx="1500198" cy="1740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рыб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357694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куп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357694"/>
            <a:ext cx="2666985" cy="2000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194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Диспетчер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ученик</cp:lastModifiedBy>
  <cp:revision>71</cp:revision>
  <dcterms:created xsi:type="dcterms:W3CDTF">2012-01-13T10:28:37Z</dcterms:created>
  <dcterms:modified xsi:type="dcterms:W3CDTF">2016-02-01T05:49:50Z</dcterms:modified>
</cp:coreProperties>
</file>