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006600"/>
    <a:srgbClr val="008000"/>
    <a:srgbClr val="0033CC"/>
    <a:srgbClr val="00FF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9458-BFE6-4367-8A7F-FB2F3950AB4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png"/><Relationship Id="rId7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 Чёрного моря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3808" y="4750296"/>
            <a:ext cx="4208512" cy="8389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Окружающий мир </a:t>
            </a:r>
          </a:p>
          <a:p>
            <a:r>
              <a:rPr lang="ru-RU" sz="1800" dirty="0" smtClean="0"/>
              <a:t>4 класс</a:t>
            </a:r>
            <a:endParaRPr lang="ru-RU" sz="1800" dirty="0"/>
          </a:p>
        </p:txBody>
      </p:sp>
      <p:pic>
        <p:nvPicPr>
          <p:cNvPr id="4" name="Рисунок 3" descr="bordur-iz-farforovoy-plitki-rakushki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11960" y="3362326"/>
            <a:ext cx="2232248" cy="107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836713"/>
            <a:ext cx="3888432" cy="5832647"/>
          </a:xfr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4221088"/>
            <a:ext cx="4140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Достигает высоты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25-40 м.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Бук живёт до 500 лет.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Плоды (орехи) -несъедобны.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1000151_0816_00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76056" y="1916832"/>
            <a:ext cx="3176518" cy="22650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92080" y="1700808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    Дикорастущие растения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1124744"/>
            <a:ext cx="7649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Бук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6" name="Содержимое 4" descr="e26a4a26ffb3245efd507cf74911f8b1_0_500_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79912" y="1988840"/>
            <a:ext cx="2185930" cy="2953959"/>
          </a:xfrm>
          <a:prstGeom prst="rect">
            <a:avLst/>
          </a:prstGeom>
        </p:spPr>
      </p:pic>
      <p:pic>
        <p:nvPicPr>
          <p:cNvPr id="17" name="Содержимое 5" descr="1313091981_cartoon-school-child-3.pn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>
          <a:xfrm>
            <a:off x="251520" y="2060848"/>
            <a:ext cx="219920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ashta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48264" y="908720"/>
            <a:ext cx="2047875" cy="3114675"/>
          </a:xfrm>
          <a:prstGeom prst="rect">
            <a:avLst/>
          </a:prstGeom>
        </p:spPr>
      </p:pic>
      <p:pic>
        <p:nvPicPr>
          <p:cNvPr id="8" name="Рисунок 7" descr="chestnuts-pi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2924944"/>
            <a:ext cx="2381250" cy="1514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Дикорастущие растения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323528" y="836712"/>
            <a:ext cx="4896544" cy="3672408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5229200"/>
            <a:ext cx="8712968" cy="158417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Дерево долгожитель – может жить до тысячи лет, его высота достигает 35 метров.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	Плоды – орехи – употребляют в пищу.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4509120"/>
            <a:ext cx="34115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Каштан настоящий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9912" y="1988840"/>
            <a:ext cx="2185930" cy="2953959"/>
          </a:xfrm>
          <a:prstGeom prst="rect">
            <a:avLst/>
          </a:prstGeom>
        </p:spPr>
      </p:pic>
      <p:pic>
        <p:nvPicPr>
          <p:cNvPr id="8" name="Содержимое 5" descr="1313091981_cartoon-school-child-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060848"/>
            <a:ext cx="2199205" cy="4525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Растения,  привезённые  из  тёплых стран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5445224"/>
            <a:ext cx="14510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Кипарис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3" name="Содержимое 12" descr="1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529336" y="1268760"/>
            <a:ext cx="4614664" cy="3460998"/>
          </a:xfrm>
          <a:effectLst>
            <a:softEdge rad="317500"/>
          </a:effectLst>
        </p:spPr>
      </p:pic>
      <p:pic>
        <p:nvPicPr>
          <p:cNvPr id="15" name="Содержимое 14" descr="18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251520" y="764704"/>
            <a:ext cx="4539904" cy="5616624"/>
          </a:xfrm>
          <a:effectLst>
            <a:softEdge rad="127000"/>
          </a:effectLst>
        </p:spPr>
      </p:pic>
      <p:pic>
        <p:nvPicPr>
          <p:cNvPr id="17" name="Рисунок 16" descr="2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15616" y="764704"/>
            <a:ext cx="6667500" cy="55149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 descr="2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47412" y="3781712"/>
            <a:ext cx="3389084" cy="24555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779912" y="6135687"/>
            <a:ext cx="16626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Магнолия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6021288"/>
            <a:ext cx="13532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Пальма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9" name="Рисунок 18" descr="6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99592" y="692696"/>
            <a:ext cx="7533400" cy="54006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Фруктовые деревья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5" descr="1313091981_cartoon-school-child-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060848"/>
            <a:ext cx="2199205" cy="4525963"/>
          </a:xfrm>
          <a:prstGeom prst="rect">
            <a:avLst/>
          </a:prstGeom>
        </p:spPr>
      </p:pic>
      <p:pic>
        <p:nvPicPr>
          <p:cNvPr id="9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1988840"/>
            <a:ext cx="2185930" cy="2953959"/>
          </a:xfrm>
          <a:prstGeom prst="rect">
            <a:avLst/>
          </a:prstGeom>
        </p:spPr>
      </p:pic>
      <p:pic>
        <p:nvPicPr>
          <p:cNvPr id="13" name="Рисунок 12" descr="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908720"/>
            <a:ext cx="3359999" cy="252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Содержимое 15" descr="14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491920" y="836992"/>
            <a:ext cx="3360000" cy="2520000"/>
          </a:xfrm>
          <a:effectLst>
            <a:softEdge rad="127000"/>
          </a:effectLst>
        </p:spPr>
      </p:pic>
      <p:pic>
        <p:nvPicPr>
          <p:cNvPr id="17" name="Рисунок 16" descr="15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9552" y="3789040"/>
            <a:ext cx="3360000" cy="252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 descr="greckiy_oreh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64088" y="3861048"/>
            <a:ext cx="3339001" cy="252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6372200" y="3356992"/>
            <a:ext cx="1425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Абрикос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0246" y="3284984"/>
            <a:ext cx="13035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Персик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6165304"/>
            <a:ext cx="223009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Грецкий орех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6165304"/>
            <a:ext cx="115768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Инжир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548680"/>
            <a:ext cx="8533054" cy="59766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2924944"/>
            <a:ext cx="3816424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Обитатели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суши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4365104"/>
            <a:ext cx="959147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50728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Животный мир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Черноморского побережья Кавказа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5265141" y="3573016"/>
            <a:ext cx="3878859" cy="30963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6" name="Рисунок 5" descr="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5964" y="116632"/>
            <a:ext cx="4010532" cy="302433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6" name="Содержимое 15" descr="img34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2740713" y="1268760"/>
            <a:ext cx="3487471" cy="4525963"/>
          </a:xfrm>
          <a:effectLst>
            <a:softEdge rad="317500"/>
          </a:effectLst>
        </p:spPr>
      </p:pic>
      <p:pic>
        <p:nvPicPr>
          <p:cNvPr id="10" name="Рисунок 9" descr="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52536" y="3525282"/>
            <a:ext cx="3840088" cy="307207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 descr="2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7504" y="44624"/>
            <a:ext cx="3987912" cy="29523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1475656" y="2780928"/>
            <a:ext cx="9621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Барс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6093296"/>
            <a:ext cx="11705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Кабан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6165304"/>
            <a:ext cx="12875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Шакал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5445224"/>
            <a:ext cx="14093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Косуля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240" y="2780928"/>
            <a:ext cx="16802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Медведь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88640"/>
            <a:ext cx="4038600" cy="3140012"/>
          </a:xfrm>
          <a:effectLst>
            <a:softEdge rad="317500"/>
          </a:effectLst>
        </p:spPr>
      </p:pic>
      <p:pic>
        <p:nvPicPr>
          <p:cNvPr id="6" name="Содержимое 5" descr="2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20072" y="0"/>
            <a:ext cx="3466728" cy="3240360"/>
          </a:xfrm>
          <a:effectLst>
            <a:softEdge rad="317500"/>
          </a:effectLst>
        </p:spPr>
      </p:pic>
      <p:pic>
        <p:nvPicPr>
          <p:cNvPr id="7" name="Рисунок 6" descr="30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356992"/>
            <a:ext cx="4513935" cy="30243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3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032" y="3284984"/>
            <a:ext cx="3998313" cy="30883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1547664" y="2924944"/>
            <a:ext cx="14494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Цикада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6093296"/>
            <a:ext cx="412164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Олеандровый бражник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093296"/>
            <a:ext cx="3886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Жужелица кавказская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852936"/>
            <a:ext cx="17011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Богомол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548680"/>
            <a:ext cx="8533054" cy="59766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2924944"/>
            <a:ext cx="3816424" cy="288032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Обитатели суши, добывающие пищу в море. </a:t>
            </a:r>
          </a:p>
          <a:p>
            <a:pPr algn="ctr">
              <a:buNone/>
            </a:pP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1268760"/>
            <a:ext cx="959147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50728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Животный мир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Черноморского побережья Кавказа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52984"/>
            <a:ext cx="4052808" cy="3132000"/>
          </a:xfrm>
          <a:effectLst>
            <a:softEdge rad="127000"/>
          </a:effectLst>
        </p:spPr>
      </p:pic>
      <p:pic>
        <p:nvPicPr>
          <p:cNvPr id="6" name="Содержимое 5" descr="3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016" y="188640"/>
            <a:ext cx="3933209" cy="3132000"/>
          </a:xfrm>
          <a:effectLst>
            <a:softEdge rad="127000"/>
          </a:effectLst>
        </p:spPr>
      </p:pic>
      <p:pic>
        <p:nvPicPr>
          <p:cNvPr id="8" name="Рисунок 7" descr="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3284983"/>
            <a:ext cx="4171050" cy="334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37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4048" y="3321360"/>
            <a:ext cx="3348000" cy="334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3923928" y="2636912"/>
            <a:ext cx="12250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Чайки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6002124"/>
            <a:ext cx="16626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Бакланы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548680"/>
            <a:ext cx="8533054" cy="59766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2924944"/>
            <a:ext cx="3816424" cy="144016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Обитатели моря. </a:t>
            </a:r>
          </a:p>
          <a:p>
            <a:pPr algn="ctr">
              <a:buNone/>
            </a:pP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4221088"/>
            <a:ext cx="959147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50728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Животный мир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Черноморского побережья Кавказа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cnm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88640"/>
            <a:ext cx="2093849" cy="1282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1663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РАБОТА В ПАРАХ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4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611560" y="2276873"/>
            <a:ext cx="2150432" cy="37010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196752"/>
            <a:ext cx="5184576" cy="52565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Найдите на карте </a:t>
            </a:r>
            <a:r>
              <a:rPr lang="ru-RU" u="sng" dirty="0" smtClean="0">
                <a:solidFill>
                  <a:srgbClr val="7030A0"/>
                </a:solidFill>
                <a:latin typeface="Comic Sans MS" pitchFamily="66" charset="0"/>
              </a:rPr>
              <a:t>Черноморское побережье Кавказа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Здесь расположена субтропическая зона, или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субтропики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Определите размеры этой зоны относительно других.</a:t>
            </a:r>
            <a:endParaRPr lang="ru-RU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Что вы можете рассказать об этой природной зоне по карте?</a:t>
            </a:r>
          </a:p>
          <a:p>
            <a:pPr marL="514350" indent="-514350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260648"/>
            <a:ext cx="3593952" cy="5472608"/>
          </a:xfrm>
          <a:effectLst>
            <a:softEdge rad="127000"/>
          </a:effectLst>
        </p:spPr>
      </p:pic>
      <p:pic>
        <p:nvPicPr>
          <p:cNvPr id="6" name="Содержимое 5" descr="3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83968" y="188640"/>
            <a:ext cx="4038600" cy="3028950"/>
          </a:xfrm>
          <a:effectLst>
            <a:softEdge rad="127000"/>
          </a:effectLst>
        </p:spPr>
      </p:pic>
      <p:pic>
        <p:nvPicPr>
          <p:cNvPr id="7" name="Рисунок 6" descr="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283968" y="3645024"/>
            <a:ext cx="4032448" cy="25717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877272"/>
            <a:ext cx="2776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Морской конёк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8103" y="5877272"/>
            <a:ext cx="9781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Краб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3121804"/>
            <a:ext cx="25539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Морская игла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4428492" cy="2952328"/>
          </a:xfrm>
          <a:effectLst>
            <a:softEdge rad="127000"/>
          </a:effectLst>
        </p:spPr>
      </p:pic>
      <p:pic>
        <p:nvPicPr>
          <p:cNvPr id="6" name="Содержимое 5" descr="4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179512" y="3140967"/>
            <a:ext cx="4428492" cy="3321369"/>
          </a:xfrm>
          <a:effectLst>
            <a:softEdge rad="127000"/>
          </a:effectLst>
        </p:spPr>
      </p:pic>
      <p:pic>
        <p:nvPicPr>
          <p:cNvPr id="7" name="Рисунок 6" descr="44.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188640"/>
            <a:ext cx="4385114" cy="29215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068960"/>
            <a:ext cx="4468500" cy="33484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1331640" y="6093296"/>
            <a:ext cx="20697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Дельфины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6093296"/>
            <a:ext cx="15408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Медузы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13091981_cartoon-school-child-3.pn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060848"/>
            <a:ext cx="2199205" cy="4525963"/>
          </a:xfrm>
        </p:spPr>
      </p:pic>
      <p:pic>
        <p:nvPicPr>
          <p:cNvPr id="5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1988840"/>
            <a:ext cx="2185930" cy="29539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является для человека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Чёрное море?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188640"/>
            <a:ext cx="4067944" cy="30475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4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83768" y="2564904"/>
            <a:ext cx="4032448" cy="26882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60032" y="260648"/>
            <a:ext cx="4043969" cy="28083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985792"/>
            <a:ext cx="9036496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Берег Чёрного моря – это место, куда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приезжают для отдыха и лечения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тысячи людей. Здесь построены многочисленные санатории, дома отдыха, пансионаты.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260648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Сочи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4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7864" y="1700808"/>
            <a:ext cx="2327299" cy="3144997"/>
          </a:xfrm>
          <a:prstGeom prst="rect">
            <a:avLst/>
          </a:prstGeom>
        </p:spPr>
      </p:pic>
      <p:pic>
        <p:nvPicPr>
          <p:cNvPr id="13" name="Рисунок 12" descr="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1340768"/>
            <a:ext cx="1743075" cy="4629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Экологические проблемы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7" descr="AwAOOVRyiC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156176" y="1268760"/>
            <a:ext cx="2598750" cy="2520000"/>
          </a:xfrm>
        </p:spPr>
      </p:pic>
      <p:pic>
        <p:nvPicPr>
          <p:cNvPr id="7" name="Содержимое 6" descr="AwAOOVRyiC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23528" y="1124744"/>
            <a:ext cx="2630794" cy="2520000"/>
          </a:xfrm>
        </p:spPr>
      </p:pic>
      <p:pic>
        <p:nvPicPr>
          <p:cNvPr id="9" name="Рисунок 8" descr="AwAOOVRyiC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860032" y="3717032"/>
            <a:ext cx="2520000" cy="2520000"/>
          </a:xfrm>
          <a:prstGeom prst="rect">
            <a:avLst/>
          </a:prstGeom>
        </p:spPr>
      </p:pic>
      <p:pic>
        <p:nvPicPr>
          <p:cNvPr id="10" name="Рисунок 9" descr="AwAOOVRyiC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691680" y="3717032"/>
            <a:ext cx="2520000" cy="2520000"/>
          </a:xfrm>
          <a:prstGeom prst="rect">
            <a:avLst/>
          </a:prstGeom>
        </p:spPr>
      </p:pic>
      <p:pic>
        <p:nvPicPr>
          <p:cNvPr id="11" name="Рисунок 10" descr="AwAOOVRyiC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203848" y="1196752"/>
            <a:ext cx="266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ПОДВЕДЁМ ИТОГИ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07904" y="1484784"/>
            <a:ext cx="4824536" cy="3024336"/>
          </a:xfrm>
          <a:prstGeom prst="roundRect">
            <a:avLst/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Где в России находится субтропическая зона?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Какие особенности природы этой зоны?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79512" y="3573016"/>
            <a:ext cx="3816424" cy="2722810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u="sng" smtClean="0"/>
              <a:t>http://zolopuyu.comeze.com/02-2010.html </a:t>
            </a:r>
          </a:p>
          <a:p>
            <a:pPr lvl="0"/>
            <a:r>
              <a:rPr lang="en-US" u="sng" smtClean="0"/>
              <a:t>http://commons.wikimedia.org/wiki/File:Gagra_subtropical_landscape.jpg?uselang=ru</a:t>
            </a:r>
          </a:p>
          <a:p>
            <a:pPr lvl="0"/>
            <a:r>
              <a:rPr lang="en-US" u="sng" smtClean="0"/>
              <a:t>http://ekvator.travel-tours.ru/blacksea/</a:t>
            </a:r>
          </a:p>
          <a:p>
            <a:pPr lvl="0"/>
            <a:r>
              <a:rPr lang="en-US" u="sng" smtClean="0"/>
              <a:t> http://www.0lik.ru/page/7899/</a:t>
            </a:r>
          </a:p>
          <a:p>
            <a:pPr lvl="0"/>
            <a:r>
              <a:rPr lang="en-US" u="sng" smtClean="0"/>
              <a:t>http://turizm.inspb.ru/L72/K569-info.html</a:t>
            </a:r>
          </a:p>
          <a:p>
            <a:pPr lvl="0"/>
            <a:r>
              <a:rPr lang="en-US" u="sng" smtClean="0"/>
              <a:t>http://owomens.com/lofiversion/index.php/t6429.html</a:t>
            </a:r>
          </a:p>
          <a:p>
            <a:pPr lvl="0"/>
            <a:r>
              <a:rPr lang="en-US" u="sng" smtClean="0"/>
              <a:t>http://www.hotel-chebotarev.ru/otdih-na-chernom-more-shochi/  </a:t>
            </a:r>
          </a:p>
          <a:p>
            <a:pPr lvl="0"/>
            <a:r>
              <a:rPr lang="en-US" u="sng" smtClean="0"/>
              <a:t>http://fotki.yandex.ru/users/lesinru/view/423900/</a:t>
            </a:r>
          </a:p>
          <a:p>
            <a:pPr lvl="0"/>
            <a:r>
              <a:rPr lang="en-US" u="sng" smtClean="0"/>
              <a:t>http://fotki.yandex.ru/users/lesinru/view/423875/</a:t>
            </a:r>
          </a:p>
          <a:p>
            <a:pPr lvl="0"/>
            <a:r>
              <a:rPr lang="en-US" u="sng" smtClean="0"/>
              <a:t>http://commons.wikimedia.org/wiki/File:Fagus_grandifolia_JPG1Ms.jpg?uselang=ru</a:t>
            </a:r>
          </a:p>
          <a:p>
            <a:pPr lvl="0"/>
            <a:r>
              <a:rPr lang="en-US" u="sng" smtClean="0"/>
              <a:t>http://myflora.org.ua/forum/viewtopic.php?t=520&amp;p=15488</a:t>
            </a:r>
          </a:p>
          <a:p>
            <a:pPr lvl="0"/>
            <a:r>
              <a:rPr lang="en-US" u="sng" smtClean="0"/>
              <a:t>http://www.swietajadwiga.diecezja.com.pl/welder.php?q=peach-fruit-tree&amp;page=2</a:t>
            </a:r>
          </a:p>
          <a:p>
            <a:pPr lvl="0"/>
            <a:r>
              <a:rPr lang="en-US" u="sng" smtClean="0"/>
              <a:t>http://clubs.ya.ru/4611686018427446601/posts.xml?tb=420&amp;posttype=photo </a:t>
            </a:r>
          </a:p>
          <a:p>
            <a:pPr lvl="0"/>
            <a:r>
              <a:rPr lang="en-US" u="sng" smtClean="0"/>
              <a:t>http://www.armeniaonline.ru/product.php/8000</a:t>
            </a:r>
          </a:p>
          <a:p>
            <a:pPr lvl="0"/>
            <a:r>
              <a:rPr lang="en-US" u="sng" smtClean="0"/>
              <a:t>http://myvinogradnik.ru/sobiraem-urozhaj-greckix-orexov/</a:t>
            </a:r>
          </a:p>
          <a:p>
            <a:pPr lvl="0"/>
            <a:r>
              <a:rPr lang="en-US" u="sng" smtClean="0"/>
              <a:t>http://www.liveinternet.ru/users/raibowsky/tags/y.u/</a:t>
            </a:r>
          </a:p>
          <a:p>
            <a:pPr lvl="0"/>
            <a:r>
              <a:rPr lang="en-US" u="sng" smtClean="0"/>
              <a:t> http://biblio.fairykitchen.ru/?page_id=441</a:t>
            </a:r>
          </a:p>
          <a:p>
            <a:pPr lvl="0"/>
            <a:r>
              <a:rPr lang="en-US" u="sng" smtClean="0"/>
              <a:t>http://akmaya.net/2012/05/30/</a:t>
            </a:r>
            <a:r>
              <a:rPr lang="ru-RU" u="sng" smtClean="0"/>
              <a:t>магнолия-вечнозеленое-дерево-с-краси/</a:t>
            </a:r>
          </a:p>
          <a:p>
            <a:pPr lvl="0"/>
            <a:r>
              <a:rPr lang="en-US" u="sng" smtClean="0"/>
              <a:t>http://www.krasivyeoboi.com/rasteniya/magnoliya-1411.html</a:t>
            </a:r>
          </a:p>
          <a:p>
            <a:pPr lvl="0"/>
            <a:r>
              <a:rPr lang="en-US" u="sng" smtClean="0"/>
              <a:t>http://fonogramshik.ucoz.ru/photo/3-0-284-3</a:t>
            </a:r>
          </a:p>
          <a:p>
            <a:pPr lvl="0"/>
            <a:r>
              <a:rPr lang="en-US" u="sng" smtClean="0"/>
              <a:t>http://pptcloud.ru/fotografii/ekologija/Zakaznik/044-Vidovoj-sostav-zhivotnogo-mira-tipichen-dlja-Barabinskoj-lesostepi.html</a:t>
            </a:r>
          </a:p>
          <a:p>
            <a:pPr lvl="0"/>
            <a:r>
              <a:rPr lang="en-US" u="sng" smtClean="0"/>
              <a:t>http://forum.zoologist.ru/viewtopic.php?pid=218358</a:t>
            </a:r>
          </a:p>
          <a:p>
            <a:pPr lvl="0"/>
            <a:r>
              <a:rPr lang="en-US" u="sng" smtClean="0"/>
              <a:t>http://ru.picscdn.com/domain/zum-teufel.de/</a:t>
            </a:r>
          </a:p>
          <a:p>
            <a:pPr lvl="0"/>
            <a:r>
              <a:rPr lang="en-US" u="sng" smtClean="0"/>
              <a:t>http://3t-carsxqroyw.ru/avto/foto-bars.html</a:t>
            </a:r>
          </a:p>
          <a:p>
            <a:pPr lvl="0"/>
            <a:r>
              <a:rPr lang="en-US" u="sng" smtClean="0"/>
              <a:t>http://crazy.werd.ru/index.php?newsid=18667</a:t>
            </a:r>
          </a:p>
          <a:p>
            <a:pPr lvl="0"/>
            <a:r>
              <a:rPr lang="en-US" u="sng" smtClean="0"/>
              <a:t>http://blogs.privet.ru/community/i_love_anime_and_you_love?year=2010&amp;month=01&amp;day=27</a:t>
            </a:r>
          </a:p>
          <a:p>
            <a:pPr lvl="0"/>
            <a:r>
              <a:rPr lang="en-US" u="sng" smtClean="0"/>
              <a:t>http://antimantikora.livejournal.com/275770.html </a:t>
            </a:r>
          </a:p>
          <a:p>
            <a:pPr lvl="0"/>
            <a:r>
              <a:rPr lang="en-US" u="sng" smtClean="0"/>
              <a:t>http://fotki.yandex.ru/users/titow-lexa2013/view/511649/</a:t>
            </a:r>
          </a:p>
          <a:p>
            <a:pPr lvl="0"/>
            <a:r>
              <a:rPr lang="en-US" u="sng" smtClean="0"/>
              <a:t>http://club.foto.ru/gallery/2/photos/?day=26&amp;month=7&amp;year=2011</a:t>
            </a:r>
          </a:p>
          <a:p>
            <a:pPr lvl="0"/>
            <a:r>
              <a:rPr lang="en-US" u="sng" smtClean="0"/>
              <a:t>http://baikaltravel.ucoz.ru/photo/1-0-9-3</a:t>
            </a:r>
          </a:p>
          <a:p>
            <a:pPr lvl="0"/>
            <a:r>
              <a:rPr lang="en-US" u="sng" smtClean="0"/>
              <a:t>http://loverangler.moy.su/forum/11-346-2</a:t>
            </a:r>
          </a:p>
          <a:p>
            <a:pPr lvl="0"/>
            <a:r>
              <a:rPr lang="en-US" u="sng" smtClean="0"/>
              <a:t>http://baklantrop.livejournal.com/1369.html</a:t>
            </a:r>
          </a:p>
          <a:p>
            <a:pPr lvl="0"/>
            <a:r>
              <a:rPr lang="en-US" u="sng" smtClean="0"/>
              <a:t>http://www.liveinternet.ru/users/vasilina-76/tags/</a:t>
            </a:r>
            <a:r>
              <a:rPr lang="ru-RU" u="sng" smtClean="0"/>
              <a:t>семья/</a:t>
            </a:r>
          </a:p>
          <a:p>
            <a:pPr lvl="0"/>
            <a:r>
              <a:rPr lang="en-US" u="sng" smtClean="0"/>
              <a:t>http://fotki.yandex.ru/users/sindell1/view/419710/</a:t>
            </a:r>
          </a:p>
          <a:p>
            <a:pPr lvl="0"/>
            <a:r>
              <a:rPr lang="en-US" u="sng" smtClean="0"/>
              <a:t>http://vasily-sergeev.livejournal.com/1197483.html</a:t>
            </a:r>
          </a:p>
          <a:p>
            <a:pPr lvl="0"/>
            <a:r>
              <a:rPr lang="en-US" u="sng" smtClean="0"/>
              <a:t>http://www.liveinternet.ru/users/svetlanay/post124031326/</a:t>
            </a:r>
          </a:p>
          <a:p>
            <a:pPr lvl="0"/>
            <a:r>
              <a:rPr lang="en-US" u="sng" smtClean="0"/>
              <a:t>http://www.fotozveri.ru/voda10.html</a:t>
            </a:r>
          </a:p>
          <a:p>
            <a:pPr lvl="0"/>
            <a:r>
              <a:rPr lang="en-US" u="sng" smtClean="0"/>
              <a:t>http://www.fullhdoboi.ru/photo/animals/krab/3-0-23476</a:t>
            </a:r>
          </a:p>
          <a:p>
            <a:pPr lvl="0"/>
            <a:r>
              <a:rPr lang="en-US" u="sng" smtClean="0"/>
              <a:t>http://www.16x10.ru/photo/4-0-1058-3</a:t>
            </a:r>
          </a:p>
          <a:p>
            <a:pPr lvl="0"/>
            <a:r>
              <a:rPr lang="en-US" u="sng" smtClean="0"/>
              <a:t>http://nevsedoma.com.ua/index.php?newsid=57978</a:t>
            </a:r>
          </a:p>
          <a:p>
            <a:pPr lvl="0"/>
            <a:r>
              <a:rPr lang="en-US" u="sng" smtClean="0"/>
              <a:t>http://sochi.com/news/?id=20925</a:t>
            </a:r>
          </a:p>
          <a:p>
            <a:pPr lvl="0"/>
            <a:r>
              <a:rPr lang="en-US" u="sng" smtClean="0"/>
              <a:t>http://vizitnamore.ru/guide/28/</a:t>
            </a:r>
          </a:p>
          <a:p>
            <a:pPr lvl="0"/>
            <a:r>
              <a:rPr lang="en-US" u="sng" smtClean="0"/>
              <a:t>http://www.intravels.ru/page/94/</a:t>
            </a:r>
          </a:p>
          <a:p>
            <a:pPr lvl="0"/>
            <a:r>
              <a:rPr lang="en-US" u="sng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Панова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Оксана Владимировна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учитель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начальных классов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МАОУ «Гимназия №4»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г. Великого Новгорода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2048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Персональный сайт: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  http://www.panowa-ox.narod.ru/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 E-mail</a:t>
            </a:r>
            <a:r>
              <a:rPr lang="ru-RU" sz="2000" dirty="0" smtClean="0">
                <a:solidFill>
                  <a:schemeClr val="dk1"/>
                </a:solidFill>
              </a:rPr>
              <a:t>: </a:t>
            </a:r>
            <a:r>
              <a:rPr lang="en-US" sz="2000" dirty="0" smtClean="0">
                <a:solidFill>
                  <a:schemeClr val="dk1"/>
                </a:solidFill>
              </a:rPr>
              <a:t>panowa.ox@yandex.ru</a:t>
            </a:r>
            <a:endParaRPr lang="ru-RU" sz="2000" dirty="0" smtClean="0">
              <a:solidFill>
                <a:schemeClr val="dk1"/>
              </a:solidFill>
            </a:endParaRP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4_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836712"/>
            <a:ext cx="8760146" cy="5112568"/>
          </a:xfrm>
          <a:effectLst>
            <a:softEdge rad="63500"/>
          </a:effec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Черноморское побережье Кавказа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764704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4" descr="34_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512" y="5085184"/>
            <a:ext cx="3600400" cy="1584176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323528" y="3645024"/>
            <a:ext cx="21602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4869160"/>
            <a:ext cx="87480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Эта удивительная зона расположена на побережье и занимает очень маленькую территорию. С одной стороны – Кавказские горы, а с другой – Чёрное море.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31639" y="332656"/>
            <a:ext cx="6679055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716016" y="2420888"/>
            <a:ext cx="576064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9512" y="537321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Черноморское побережье простирается более чем на 600 км, около 350 из которых относятся к его российскому участку.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92080" y="2276872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08104" y="2429272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28184" y="2852936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32240" y="3212976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131840" y="3284984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Чёрное море</a:t>
            </a:r>
            <a:endParaRPr lang="ru-RU" sz="3200" dirty="0"/>
          </a:p>
        </p:txBody>
      </p:sp>
      <p:pic>
        <p:nvPicPr>
          <p:cNvPr id="17" name="Рисунок 16" descr="1313091909_cartoon-school-child-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79512" y="1988840"/>
            <a:ext cx="1728192" cy="3428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81481E-6 C 0.00817 0.0074 0.0165 0.01504 0.02865 0.02384 C 0.04081 0.03263 0.05886 0.04074 0.07258 0.05254 C 0.08629 0.06435 0.09515 0.08078 0.11077 0.09537 C 0.1264 0.10995 0.15313 0.13171 0.16667 0.13981 C 0.18022 0.14791 0.18594 0.14606 0.19167 0.14444 " pathEditMode="relative" ptsTypes="aaaa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77816" y="260648"/>
            <a:ext cx="4686672" cy="6336704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Здесь расположена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субтропическая зона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«</a:t>
            </a:r>
            <a:r>
              <a:rPr lang="ru-RU" dirty="0" err="1" smtClean="0">
                <a:solidFill>
                  <a:srgbClr val="0033CC"/>
                </a:solidFill>
                <a:latin typeface="Comic Sans MS" pitchFamily="66" charset="0"/>
              </a:rPr>
              <a:t>суб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» (греч.)  - «под». 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008000"/>
                </a:solidFill>
                <a:latin typeface="Comic Sans MS" pitchFamily="66" charset="0"/>
              </a:rPr>
              <a:t>Субтропики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–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это территория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под тропиками.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Основная часть этой зоны расположена южнее нашей страны, а здесь, на Черноморском побережье, - лишь маленький кусочек.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4038600" cy="3028950"/>
          </a:xfrm>
          <a:effectLst>
            <a:softEdge rad="127000"/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3573016"/>
            <a:ext cx="4140034" cy="27363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260648"/>
            <a:ext cx="4343221" cy="302433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404664"/>
            <a:ext cx="4038600" cy="6009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Эта зона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располо-жена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в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умеренном поясе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но ещё ближе к Северному тропику. Значит, солнце посылает сюда почти прямые лучи.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Солнце за лето нагревает море, а затем море отдаёт побережью зимой тёплый воздух.</a:t>
            </a:r>
            <a:endParaRPr lang="ru-RU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8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284984"/>
            <a:ext cx="4320480" cy="330453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365104"/>
            <a:ext cx="8640960" cy="2260848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Кавказские горы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находятся прямо у самого побережья. Они не пропускают сюда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холод-ных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северных ветров. Поэтому на побережье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умеренно жаркое лето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и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тёплая зима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Выпадает много осадков.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88640"/>
            <a:ext cx="8086346" cy="4176464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2664000" cy="50300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ru-RU" sz="2600" dirty="0" smtClean="0">
                <a:solidFill>
                  <a:srgbClr val="0000FF"/>
                </a:solidFill>
                <a:latin typeface="Comic Sans MS" pitchFamily="66" charset="0"/>
              </a:rPr>
              <a:t> ряд</a:t>
            </a:r>
          </a:p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	</a:t>
            </a:r>
          </a:p>
          <a:p>
            <a:pPr algn="ctr">
              <a:buNone/>
            </a:pPr>
            <a:r>
              <a:rPr lang="ru-RU" sz="2600" u="sng" dirty="0" smtClean="0">
                <a:solidFill>
                  <a:srgbClr val="FF0000"/>
                </a:solidFill>
                <a:latin typeface="Comic Sans MS" pitchFamily="66" charset="0"/>
              </a:rPr>
              <a:t>Растения</a:t>
            </a:r>
          </a:p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(с.133)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err="1" smtClean="0">
                <a:latin typeface="Comic Sans MS" pitchFamily="66" charset="0"/>
              </a:rPr>
              <a:t>Дикорасту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	</a:t>
            </a:r>
            <a:r>
              <a:rPr lang="ru-RU" sz="2600" dirty="0" err="1" smtClean="0">
                <a:latin typeface="Comic Sans MS" pitchFamily="66" charset="0"/>
              </a:rPr>
              <a:t>щие</a:t>
            </a:r>
            <a:r>
              <a:rPr lang="ru-RU" sz="2600" dirty="0" smtClean="0">
                <a:latin typeface="Comic Sans MS" pitchFamily="66" charset="0"/>
              </a:rPr>
              <a:t>, </a:t>
            </a:r>
            <a:r>
              <a:rPr lang="ru-RU" sz="2600" dirty="0" err="1" smtClean="0">
                <a:latin typeface="Comic Sans MS" pitchFamily="66" charset="0"/>
              </a:rPr>
              <a:t>фрукто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	вые, завезён-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	</a:t>
            </a:r>
            <a:r>
              <a:rPr lang="ru-RU" sz="2600" dirty="0" err="1" smtClean="0">
                <a:latin typeface="Comic Sans MS" pitchFamily="66" charset="0"/>
              </a:rPr>
              <a:t>ные</a:t>
            </a:r>
            <a:r>
              <a:rPr lang="ru-RU" sz="2600" dirty="0" smtClean="0">
                <a:latin typeface="Comic Sans MS" pitchFamily="66" charset="0"/>
              </a:rPr>
              <a:t> из тёп-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	</a:t>
            </a:r>
            <a:r>
              <a:rPr lang="ru-RU" sz="2600" dirty="0" err="1" smtClean="0">
                <a:latin typeface="Comic Sans MS" pitchFamily="66" charset="0"/>
              </a:rPr>
              <a:t>лых</a:t>
            </a:r>
            <a:r>
              <a:rPr lang="ru-RU" sz="2600" dirty="0" smtClean="0">
                <a:latin typeface="Comic Sans MS" pitchFamily="66" charset="0"/>
              </a:rPr>
              <a:t> стран.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2. </a:t>
            </a:r>
            <a:r>
              <a:rPr lang="ru-RU" sz="2600" dirty="0" err="1" smtClean="0">
                <a:latin typeface="Comic Sans MS" pitchFamily="66" charset="0"/>
              </a:rPr>
              <a:t>Отличитель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   </a:t>
            </a:r>
            <a:r>
              <a:rPr lang="ru-RU" sz="2600" dirty="0" err="1" smtClean="0">
                <a:latin typeface="Comic Sans MS" pitchFamily="66" charset="0"/>
              </a:rPr>
              <a:t>ная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особен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   </a:t>
            </a:r>
            <a:r>
              <a:rPr lang="ru-RU" sz="2600" dirty="0" err="1" smtClean="0">
                <a:latin typeface="Comic Sans MS" pitchFamily="66" charset="0"/>
              </a:rPr>
              <a:t>ность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расте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   </a:t>
            </a:r>
            <a:r>
              <a:rPr lang="ru-RU" sz="2600" dirty="0" err="1" smtClean="0">
                <a:latin typeface="Comic Sans MS" pitchFamily="66" charset="0"/>
              </a:rPr>
              <a:t>ний</a:t>
            </a:r>
            <a:r>
              <a:rPr lang="ru-RU" sz="2600" dirty="0" smtClean="0">
                <a:latin typeface="Comic Sans MS" pitchFamily="66" charset="0"/>
              </a:rPr>
              <a:t>.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2843808" y="1628800"/>
            <a:ext cx="2952328" cy="50405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ряд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Животные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dirty="0" smtClean="0">
                <a:latin typeface="Comic Sans MS" pitchFamily="66" charset="0"/>
              </a:rPr>
              <a:t>(с.134-136)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600" dirty="0" smtClean="0">
                <a:latin typeface="Comic Sans MS" pitchFamily="66" charset="0"/>
              </a:rPr>
              <a:t>Обитатели суши.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Обитатели суши,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добы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r>
              <a:rPr lang="ru-RU" sz="2600" dirty="0" err="1" smtClean="0">
                <a:latin typeface="Comic Sans MS" pitchFamily="66" charset="0"/>
              </a:rPr>
              <a:t>вающие</a:t>
            </a:r>
            <a:r>
              <a:rPr lang="ru-RU" sz="2600" dirty="0" smtClean="0">
                <a:latin typeface="Comic Sans MS" pitchFamily="66" charset="0"/>
              </a:rPr>
              <a:t> пищу в море.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Обитатели моря.</a:t>
            </a: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>
          <a:xfrm>
            <a:off x="5796136" y="1628800"/>
            <a:ext cx="3168352" cy="50300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ряд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Человек у моря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dirty="0" smtClean="0">
                <a:latin typeface="Comic Sans MS" pitchFamily="66" charset="0"/>
              </a:rPr>
              <a:t>(с.136-139)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600" dirty="0" smtClean="0">
                <a:latin typeface="Comic Sans MS" pitchFamily="66" charset="0"/>
              </a:rPr>
              <a:t>Чем является для человека Черноморское побережье?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Экологические проблемы.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2204864"/>
            <a:ext cx="878497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512" y="1628800"/>
            <a:ext cx="878497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843808" y="1628800"/>
            <a:ext cx="8384" cy="504056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796136" y="1628800"/>
            <a:ext cx="8384" cy="504056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 ПО УЧЕБНИКУ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учебник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11269" y="188640"/>
            <a:ext cx="1153219" cy="15291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Рисунок 17" descr="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7864" y="980728"/>
            <a:ext cx="2520280" cy="709191"/>
          </a:xfrm>
          <a:prstGeom prst="rect">
            <a:avLst/>
          </a:prstGeom>
        </p:spPr>
      </p:pic>
      <p:pic>
        <p:nvPicPr>
          <p:cNvPr id="19" name="Рисунок 18" descr="School_Clip_Art_15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504" y="116632"/>
            <a:ext cx="1285146" cy="161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13091981_cartoon-school-child-3.pn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060848"/>
            <a:ext cx="2199205" cy="4525963"/>
          </a:xfrm>
        </p:spPr>
      </p:pic>
      <p:pic>
        <p:nvPicPr>
          <p:cNvPr id="5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1988840"/>
            <a:ext cx="2185930" cy="2953959"/>
          </a:xfrm>
          <a:prstGeom prst="rect">
            <a:avLst/>
          </a:prstGeom>
        </p:spPr>
      </p:pic>
      <p:pic>
        <p:nvPicPr>
          <p:cNvPr id="7" name="Рисунок 6" descr="10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1912" y="476672"/>
            <a:ext cx="324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11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823652">
            <a:off x="5106647" y="511378"/>
            <a:ext cx="324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Отличительные особенности растений  Черноморского побережья Кавказа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5157192"/>
            <a:ext cx="8784976" cy="170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Благоприятные условия – тепло и влага – дают возможность расти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высоким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деревьям с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круп-ными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листьями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теплолюбивым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растениям.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447</Words>
  <Application>Microsoft Office PowerPoint</Application>
  <PresentationFormat>On-screen Show (4:3)</PresentationFormat>
  <Paragraphs>158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Тема Office</vt:lpstr>
      <vt:lpstr>У Чёрного моря</vt:lpstr>
      <vt:lpstr>                      РАБОТА В ПАРАХ</vt:lpstr>
      <vt:lpstr>Черноморское побережье Кавказа</vt:lpstr>
      <vt:lpstr>Slide 4</vt:lpstr>
      <vt:lpstr>Slide 5</vt:lpstr>
      <vt:lpstr>Slide 6</vt:lpstr>
      <vt:lpstr>Slide 7</vt:lpstr>
      <vt:lpstr>Slide 8</vt:lpstr>
      <vt:lpstr>Отличительные особенности растений  Черноморского побережья Кавказа</vt:lpstr>
      <vt:lpstr>Slide 10</vt:lpstr>
      <vt:lpstr>Дикорастущие растения</vt:lpstr>
      <vt:lpstr>Растения,  привезённые  из  тёплых стран</vt:lpstr>
      <vt:lpstr>Фруктовые деревья</vt:lpstr>
      <vt:lpstr>Животный мир  Черноморского побережья Кавказа</vt:lpstr>
      <vt:lpstr>Slide 15</vt:lpstr>
      <vt:lpstr>Slide 16</vt:lpstr>
      <vt:lpstr>Животный мир  Черноморского побережья Кавказа</vt:lpstr>
      <vt:lpstr>Slide 18</vt:lpstr>
      <vt:lpstr>Животный мир  Черноморского побережья Кавказа</vt:lpstr>
      <vt:lpstr>Slide 20</vt:lpstr>
      <vt:lpstr>Slide 21</vt:lpstr>
      <vt:lpstr>Чем является для человека  Чёрное море?</vt:lpstr>
      <vt:lpstr>Экологические проблемы</vt:lpstr>
      <vt:lpstr>ПОДВЕДЁМ ИТОГИ</vt:lpstr>
      <vt:lpstr>ИСТОЧНИКИ:</vt:lpstr>
      <vt:lpstr>Slide 26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Чёрного моря</dc:title>
  <dc:creator>Oksana</dc:creator>
  <cp:lastModifiedBy>Windows User</cp:lastModifiedBy>
  <cp:revision>82</cp:revision>
  <dcterms:created xsi:type="dcterms:W3CDTF">2012-08-08T08:03:27Z</dcterms:created>
  <dcterms:modified xsi:type="dcterms:W3CDTF">2017-01-27T17:50:40Z</dcterms:modified>
</cp:coreProperties>
</file>