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66"/>
    <a:srgbClr val="006600"/>
    <a:srgbClr val="008000"/>
    <a:srgbClr val="0033CC"/>
    <a:srgbClr val="00FF00"/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9458-BFE6-4367-8A7F-FB2F3950AB4B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F342-B7EC-4940-ABB9-F0517F3677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9458-BFE6-4367-8A7F-FB2F3950AB4B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F342-B7EC-4940-ABB9-F0517F3677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9458-BFE6-4367-8A7F-FB2F3950AB4B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F342-B7EC-4940-ABB9-F0517F3677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9458-BFE6-4367-8A7F-FB2F3950AB4B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F342-B7EC-4940-ABB9-F0517F3677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9458-BFE6-4367-8A7F-FB2F3950AB4B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F342-B7EC-4940-ABB9-F0517F3677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9458-BFE6-4367-8A7F-FB2F3950AB4B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F342-B7EC-4940-ABB9-F0517F3677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9458-BFE6-4367-8A7F-FB2F3950AB4B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F342-B7EC-4940-ABB9-F0517F3677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9458-BFE6-4367-8A7F-FB2F3950AB4B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F342-B7EC-4940-ABB9-F0517F3677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9458-BFE6-4367-8A7F-FB2F3950AB4B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F342-B7EC-4940-ABB9-F0517F3677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9458-BFE6-4367-8A7F-FB2F3950AB4B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F342-B7EC-4940-ABB9-F0517F3677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9458-BFE6-4367-8A7F-FB2F3950AB4B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F342-B7EC-4940-ABB9-F0517F3677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49458-BFE6-4367-8A7F-FB2F3950AB4B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CF342-B7EC-4940-ABB9-F0517F3677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18.png"/><Relationship Id="rId7" Type="http://schemas.openxmlformats.org/officeDocument/2006/relationships/image" Target="../media/image3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3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png"/><Relationship Id="rId7" Type="http://schemas.openxmlformats.org/officeDocument/2006/relationships/image" Target="../media/image65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2060848"/>
            <a:ext cx="7772400" cy="1470025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У Чёрного моря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43808" y="4750296"/>
            <a:ext cx="4208512" cy="838944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Окружающий мир </a:t>
            </a:r>
          </a:p>
          <a:p>
            <a:r>
              <a:rPr lang="ru-RU" sz="1800" dirty="0" smtClean="0"/>
              <a:t>4 класс</a:t>
            </a:r>
            <a:endParaRPr lang="ru-RU" sz="1800" dirty="0"/>
          </a:p>
        </p:txBody>
      </p:sp>
      <p:pic>
        <p:nvPicPr>
          <p:cNvPr id="4" name="Рисунок 3" descr="bordur-iz-farforovoy-plitki-rakushki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4211960" y="3362326"/>
            <a:ext cx="2232248" cy="10747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2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251520" y="836713"/>
            <a:ext cx="3888432" cy="5832647"/>
          </a:xfrm>
          <a:effectLst>
            <a:softEdge rad="127000"/>
          </a:effectLst>
        </p:spPr>
      </p:pic>
      <p:sp>
        <p:nvSpPr>
          <p:cNvPr id="6" name="TextBox 5"/>
          <p:cNvSpPr txBox="1"/>
          <p:nvPr/>
        </p:nvSpPr>
        <p:spPr>
          <a:xfrm>
            <a:off x="4499992" y="4221088"/>
            <a:ext cx="41409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Comic Sans MS" pitchFamily="66" charset="0"/>
              </a:rPr>
              <a:t>Достигает высоты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Comic Sans MS" pitchFamily="66" charset="0"/>
              </a:rPr>
              <a:t>25-40 м.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Comic Sans MS" pitchFamily="66" charset="0"/>
              </a:rPr>
              <a:t>Бук живёт до 500 лет.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Comic Sans MS" pitchFamily="66" charset="0"/>
              </a:rPr>
              <a:t>Плоды (орехи) -несъедобны.</a:t>
            </a:r>
            <a:endParaRPr lang="ru-RU" sz="28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0" name="Рисунок 9" descr="1000151_0816_009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5076056" y="1916832"/>
            <a:ext cx="3176518" cy="226504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292080" y="1700808"/>
            <a:ext cx="288032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467544" y="-2434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                                     Дикорастущие растения</a:t>
            </a:r>
            <a:endParaRPr kumimoji="0" lang="ru-RU" sz="4400" b="1" i="0" u="none" strike="noStrike" kern="1200" cap="none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00192" y="1124744"/>
            <a:ext cx="76495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Бук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16" name="Содержимое 4" descr="e26a4a26ffb3245efd507cf74911f8b1_0_500_0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779912" y="1988840"/>
            <a:ext cx="2185930" cy="2953959"/>
          </a:xfrm>
          <a:prstGeom prst="rect">
            <a:avLst/>
          </a:prstGeom>
        </p:spPr>
      </p:pic>
      <p:pic>
        <p:nvPicPr>
          <p:cNvPr id="17" name="Содержимое 5" descr="1313091981_cartoon-school-child-3.png"/>
          <p:cNvPicPr>
            <a:picLocks noGrp="1" noChangeAspect="1"/>
          </p:cNvPicPr>
          <p:nvPr>
            <p:ph sz="half" idx="2"/>
          </p:nvPr>
        </p:nvPicPr>
        <p:blipFill>
          <a:blip r:embed="rId5" cstate="screen"/>
          <a:stretch>
            <a:fillRect/>
          </a:stretch>
        </p:blipFill>
        <p:spPr>
          <a:xfrm>
            <a:off x="251520" y="2060848"/>
            <a:ext cx="2199205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kashtan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948264" y="908720"/>
            <a:ext cx="2047875" cy="3114675"/>
          </a:xfrm>
          <a:prstGeom prst="rect">
            <a:avLst/>
          </a:prstGeom>
        </p:spPr>
      </p:pic>
      <p:pic>
        <p:nvPicPr>
          <p:cNvPr id="8" name="Рисунок 7" descr="chestnuts-pile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076056" y="2924944"/>
            <a:ext cx="2381250" cy="15144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Дикорастущие растения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Содержимое 4" descr="13.jpg"/>
          <p:cNvPicPr>
            <a:picLocks noGrp="1" noChangeAspect="1"/>
          </p:cNvPicPr>
          <p:nvPr>
            <p:ph sz="half" idx="1"/>
          </p:nvPr>
        </p:nvPicPr>
        <p:blipFill>
          <a:blip r:embed="rId4" cstate="email"/>
          <a:stretch>
            <a:fillRect/>
          </a:stretch>
        </p:blipFill>
        <p:spPr>
          <a:xfrm>
            <a:off x="323528" y="836712"/>
            <a:ext cx="4896544" cy="3672408"/>
          </a:xfrm>
          <a:effectLst>
            <a:softEdge rad="1270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51520" y="5229200"/>
            <a:ext cx="8712968" cy="1584176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Дерево долгожитель – может жить до тысячи лет, его высота достигает 35 метров.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	Плоды – орехи – употребляют в пищу.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15816" y="4509120"/>
            <a:ext cx="3411511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Каштан настоящий</a:t>
            </a:r>
            <a:endParaRPr lang="ru-RU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4" descr="e26a4a26ffb3245efd507cf74911f8b1_0_500_0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779912" y="1988840"/>
            <a:ext cx="2185930" cy="2953959"/>
          </a:xfrm>
          <a:prstGeom prst="rect">
            <a:avLst/>
          </a:prstGeom>
        </p:spPr>
      </p:pic>
      <p:pic>
        <p:nvPicPr>
          <p:cNvPr id="8" name="Содержимое 5" descr="1313091981_cartoon-school-child-3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51520" y="2060848"/>
            <a:ext cx="2199205" cy="45259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99392"/>
            <a:ext cx="8784976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Растения,  привезённые  из  тёплых стран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00192" y="5445224"/>
            <a:ext cx="1451038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Кипарис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13" name="Содержимое 12" descr="19.jpg"/>
          <p:cNvPicPr>
            <a:picLocks noGrp="1" noChangeAspect="1"/>
          </p:cNvPicPr>
          <p:nvPr>
            <p:ph sz="half" idx="2"/>
          </p:nvPr>
        </p:nvPicPr>
        <p:blipFill>
          <a:blip r:embed="rId4" cstate="email"/>
          <a:stretch>
            <a:fillRect/>
          </a:stretch>
        </p:blipFill>
        <p:spPr>
          <a:xfrm>
            <a:off x="4529336" y="1268760"/>
            <a:ext cx="4614664" cy="3460998"/>
          </a:xfrm>
          <a:effectLst>
            <a:softEdge rad="317500"/>
          </a:effectLst>
        </p:spPr>
      </p:pic>
      <p:pic>
        <p:nvPicPr>
          <p:cNvPr id="15" name="Содержимое 14" descr="18.jpg"/>
          <p:cNvPicPr>
            <a:picLocks noGrp="1" noChangeAspect="1"/>
          </p:cNvPicPr>
          <p:nvPr>
            <p:ph sz="half" idx="1"/>
          </p:nvPr>
        </p:nvPicPr>
        <p:blipFill>
          <a:blip r:embed="rId5" cstate="email"/>
          <a:stretch>
            <a:fillRect/>
          </a:stretch>
        </p:blipFill>
        <p:spPr>
          <a:xfrm>
            <a:off x="251520" y="764704"/>
            <a:ext cx="4539904" cy="5616624"/>
          </a:xfrm>
          <a:effectLst>
            <a:softEdge rad="127000"/>
          </a:effectLst>
        </p:spPr>
      </p:pic>
      <p:pic>
        <p:nvPicPr>
          <p:cNvPr id="17" name="Рисунок 16" descr="21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115616" y="764704"/>
            <a:ext cx="6667500" cy="551497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6" name="Рисунок 15" descr="20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5647412" y="3781712"/>
            <a:ext cx="3389084" cy="245559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TextBox 5"/>
          <p:cNvSpPr txBox="1"/>
          <p:nvPr/>
        </p:nvSpPr>
        <p:spPr>
          <a:xfrm>
            <a:off x="3779912" y="6135687"/>
            <a:ext cx="1662635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Магнолия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3928" y="6021288"/>
            <a:ext cx="1353256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Пальма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19" name="Рисунок 18" descr="66.jp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899592" y="692696"/>
            <a:ext cx="7533400" cy="540060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Фруктовые деревья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Содержимое 5" descr="1313091981_cartoon-school-child-3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51520" y="2060848"/>
            <a:ext cx="2199205" cy="4525963"/>
          </a:xfrm>
          <a:prstGeom prst="rect">
            <a:avLst/>
          </a:prstGeom>
        </p:spPr>
      </p:pic>
      <p:pic>
        <p:nvPicPr>
          <p:cNvPr id="9" name="Содержимое 4" descr="e26a4a26ffb3245efd507cf74911f8b1_0_500_0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779912" y="1988840"/>
            <a:ext cx="2185930" cy="2953959"/>
          </a:xfrm>
          <a:prstGeom prst="rect">
            <a:avLst/>
          </a:prstGeom>
        </p:spPr>
      </p:pic>
      <p:pic>
        <p:nvPicPr>
          <p:cNvPr id="13" name="Рисунок 12" descr="1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292080" y="908720"/>
            <a:ext cx="3359999" cy="2520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6" name="Содержимое 15" descr="14.jpg"/>
          <p:cNvPicPr>
            <a:picLocks noGrp="1" noChangeAspect="1"/>
          </p:cNvPicPr>
          <p:nvPr>
            <p:ph sz="half" idx="1"/>
          </p:nvPr>
        </p:nvPicPr>
        <p:blipFill>
          <a:blip r:embed="rId5" cstate="email"/>
          <a:stretch>
            <a:fillRect/>
          </a:stretch>
        </p:blipFill>
        <p:spPr>
          <a:xfrm>
            <a:off x="491920" y="836992"/>
            <a:ext cx="3360000" cy="2520000"/>
          </a:xfrm>
          <a:effectLst>
            <a:softEdge rad="127000"/>
          </a:effectLst>
        </p:spPr>
      </p:pic>
      <p:pic>
        <p:nvPicPr>
          <p:cNvPr id="17" name="Рисунок 16" descr="15.jpe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39552" y="3789040"/>
            <a:ext cx="3360000" cy="2520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0" name="Рисунок 19" descr="greckiy_oreh2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5364088" y="3861048"/>
            <a:ext cx="3339001" cy="25200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TextBox 5"/>
          <p:cNvSpPr txBox="1"/>
          <p:nvPr/>
        </p:nvSpPr>
        <p:spPr>
          <a:xfrm>
            <a:off x="6372200" y="3356992"/>
            <a:ext cx="142539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Абрикос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0246" y="3284984"/>
            <a:ext cx="1303562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Персик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84168" y="6165304"/>
            <a:ext cx="2230098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Грецкий орех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672" y="6165304"/>
            <a:ext cx="1157689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Инжир</a:t>
            </a:r>
            <a:endParaRPr lang="ru-RU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10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7.pn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323528" y="548680"/>
            <a:ext cx="8533054" cy="597666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03848" y="2924944"/>
            <a:ext cx="3816424" cy="144016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Comic Sans MS" pitchFamily="66" charset="0"/>
              </a:rPr>
              <a:t>Обитатели</a:t>
            </a:r>
          </a:p>
          <a:p>
            <a:pPr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Comic Sans MS" pitchFamily="66" charset="0"/>
              </a:rPr>
              <a:t>суши</a:t>
            </a:r>
            <a:endParaRPr lang="ru-RU" sz="40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6" name="Содержимое 4" descr="e26a4a26ffb3245efd507cf74911f8b1_0_500_0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644008" y="4365104"/>
            <a:ext cx="959147" cy="12961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" y="116632"/>
            <a:ext cx="8507288" cy="11430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Животный мир 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Черноморского побережья Кавказа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25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 flipH="1">
            <a:off x="5265141" y="3573016"/>
            <a:ext cx="3878859" cy="3096344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6" name="Рисунок 5" descr="2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25964" y="116632"/>
            <a:ext cx="4010532" cy="30243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6" name="Содержимое 15" descr="img34.jpg"/>
          <p:cNvPicPr>
            <a:picLocks noGrp="1" noChangeAspect="1"/>
          </p:cNvPicPr>
          <p:nvPr>
            <p:ph sz="half" idx="1"/>
          </p:nvPr>
        </p:nvPicPr>
        <p:blipFill>
          <a:blip r:embed="rId4" cstate="email"/>
          <a:stretch>
            <a:fillRect/>
          </a:stretch>
        </p:blipFill>
        <p:spPr>
          <a:xfrm>
            <a:off x="2740713" y="1268760"/>
            <a:ext cx="3487471" cy="4525963"/>
          </a:xfrm>
          <a:effectLst>
            <a:softEdge rad="317500"/>
          </a:effectLst>
        </p:spPr>
      </p:pic>
      <p:pic>
        <p:nvPicPr>
          <p:cNvPr id="10" name="Рисунок 9" descr="27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-252536" y="3525282"/>
            <a:ext cx="3840088" cy="3072070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9" name="Рисунок 8" descr="26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107504" y="44624"/>
            <a:ext cx="3987912" cy="295232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7" name="TextBox 16"/>
          <p:cNvSpPr txBox="1"/>
          <p:nvPr/>
        </p:nvSpPr>
        <p:spPr>
          <a:xfrm>
            <a:off x="1475656" y="2780928"/>
            <a:ext cx="96212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Барс</a:t>
            </a:r>
            <a:endParaRPr lang="ru-RU" sz="2800" dirty="0">
              <a:latin typeface="Comic Sans MS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76256" y="6093296"/>
            <a:ext cx="117051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Кабан</a:t>
            </a:r>
            <a:endParaRPr lang="ru-RU" sz="2800" dirty="0">
              <a:latin typeface="Comic Sans MS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43608" y="6165304"/>
            <a:ext cx="1287532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Шакал</a:t>
            </a:r>
            <a:endParaRPr lang="ru-RU" sz="2800" dirty="0">
              <a:latin typeface="Comic Sans MS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51920" y="5445224"/>
            <a:ext cx="140936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Косуля</a:t>
            </a:r>
            <a:endParaRPr lang="ru-RU" sz="2800" dirty="0">
              <a:latin typeface="Comic Sans MS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32240" y="2780928"/>
            <a:ext cx="1680268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Медведь</a:t>
            </a:r>
            <a:endParaRPr lang="ru-RU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28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323528" y="188640"/>
            <a:ext cx="4038600" cy="3140012"/>
          </a:xfrm>
          <a:effectLst>
            <a:softEdge rad="317500"/>
          </a:effectLst>
        </p:spPr>
      </p:pic>
      <p:pic>
        <p:nvPicPr>
          <p:cNvPr id="6" name="Содержимое 5" descr="29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5220072" y="0"/>
            <a:ext cx="3466728" cy="3240360"/>
          </a:xfrm>
          <a:effectLst>
            <a:softEdge rad="317500"/>
          </a:effectLst>
        </p:spPr>
      </p:pic>
      <p:pic>
        <p:nvPicPr>
          <p:cNvPr id="7" name="Рисунок 6" descr="30.jpe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51520" y="3356992"/>
            <a:ext cx="4513935" cy="3024336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8" name="Рисунок 7" descr="31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860032" y="3284984"/>
            <a:ext cx="3998313" cy="308835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TextBox 8"/>
          <p:cNvSpPr txBox="1"/>
          <p:nvPr/>
        </p:nvSpPr>
        <p:spPr>
          <a:xfrm>
            <a:off x="1547664" y="2924944"/>
            <a:ext cx="144943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Цикада</a:t>
            </a:r>
            <a:endParaRPr lang="ru-RU" sz="2800" dirty="0"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60032" y="6093296"/>
            <a:ext cx="4121641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Олеандровый бражник</a:t>
            </a:r>
            <a:endParaRPr lang="ru-RU" sz="2800" dirty="0"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544" y="6093296"/>
            <a:ext cx="38860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Жужелица кавказская</a:t>
            </a:r>
            <a:endParaRPr lang="ru-RU" sz="2800" dirty="0"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28184" y="2852936"/>
            <a:ext cx="1701107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Богомол</a:t>
            </a:r>
            <a:endParaRPr lang="ru-RU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7.pn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323528" y="548680"/>
            <a:ext cx="8533054" cy="597666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03848" y="2924944"/>
            <a:ext cx="3816424" cy="2880320"/>
          </a:xfrm>
        </p:spPr>
        <p:txBody>
          <a:bodyPr>
            <a:noAutofit/>
          </a:bodyPr>
          <a:lstStyle/>
          <a:p>
            <a:pPr lvl="0"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Comic Sans MS" pitchFamily="66" charset="0"/>
              </a:rPr>
              <a:t>Обитатели суши, добывающие пищу в море. </a:t>
            </a:r>
          </a:p>
          <a:p>
            <a:pPr algn="ctr">
              <a:buNone/>
            </a:pPr>
            <a:endParaRPr lang="ru-RU" sz="40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6" name="Содержимое 4" descr="e26a4a26ffb3245efd507cf74911f8b1_0_500_0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427984" y="1268760"/>
            <a:ext cx="959147" cy="12961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" y="116632"/>
            <a:ext cx="8507288" cy="11430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Животный мир 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Черноморского побережья Кавказа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32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323528" y="152984"/>
            <a:ext cx="4052808" cy="3132000"/>
          </a:xfrm>
          <a:effectLst>
            <a:softEdge rad="127000"/>
          </a:effectLst>
        </p:spPr>
      </p:pic>
      <p:pic>
        <p:nvPicPr>
          <p:cNvPr id="6" name="Содержимое 5" descr="36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4716016" y="188640"/>
            <a:ext cx="3933209" cy="3132000"/>
          </a:xfrm>
          <a:effectLst>
            <a:softEdge rad="127000"/>
          </a:effectLst>
        </p:spPr>
      </p:pic>
      <p:pic>
        <p:nvPicPr>
          <p:cNvPr id="8" name="Рисунок 7" descr="34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23528" y="3284983"/>
            <a:ext cx="4171050" cy="3348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 descr="37.jpe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5004048" y="3321360"/>
            <a:ext cx="3348000" cy="33480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0" name="TextBox 9"/>
          <p:cNvSpPr txBox="1"/>
          <p:nvPr/>
        </p:nvSpPr>
        <p:spPr>
          <a:xfrm>
            <a:off x="3923928" y="2636912"/>
            <a:ext cx="1225015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Чайки</a:t>
            </a:r>
            <a:endParaRPr lang="ru-RU" sz="2800" dirty="0"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79912" y="6002124"/>
            <a:ext cx="1662635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Бакланы</a:t>
            </a:r>
            <a:endParaRPr lang="ru-RU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7.pn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323528" y="548680"/>
            <a:ext cx="8533054" cy="597666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03848" y="2924944"/>
            <a:ext cx="3816424" cy="1440160"/>
          </a:xfrm>
        </p:spPr>
        <p:txBody>
          <a:bodyPr>
            <a:noAutofit/>
          </a:bodyPr>
          <a:lstStyle/>
          <a:p>
            <a:pPr lvl="0"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Comic Sans MS" pitchFamily="66" charset="0"/>
              </a:rPr>
              <a:t>Обитатели моря. </a:t>
            </a:r>
          </a:p>
          <a:p>
            <a:pPr algn="ctr">
              <a:buNone/>
            </a:pPr>
            <a:endParaRPr lang="ru-RU" sz="40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6" name="Содержимое 4" descr="e26a4a26ffb3245efd507cf74911f8b1_0_500_0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499992" y="4221088"/>
            <a:ext cx="959147" cy="12961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" y="116632"/>
            <a:ext cx="8507288" cy="11430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Животный мир 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Черноморского побережья Кавказа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jcnm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23528" y="188640"/>
            <a:ext cx="2093849" cy="12828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888" y="116632"/>
            <a:ext cx="82296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l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РАБОТА В ПАРАХ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Содержимое 4" descr="4.png"/>
          <p:cNvPicPr>
            <a:picLocks noGrp="1" noChangeAspect="1"/>
          </p:cNvPicPr>
          <p:nvPr>
            <p:ph sz="half" idx="1"/>
          </p:nvPr>
        </p:nvPicPr>
        <p:blipFill>
          <a:blip r:embed="rId3" cstate="screen"/>
          <a:stretch>
            <a:fillRect/>
          </a:stretch>
        </p:blipFill>
        <p:spPr>
          <a:xfrm>
            <a:off x="611560" y="2276873"/>
            <a:ext cx="2150432" cy="370100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19872" y="1196752"/>
            <a:ext cx="5184576" cy="5256584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Найдите на карте </a:t>
            </a:r>
            <a:r>
              <a:rPr lang="ru-RU" u="sng" dirty="0" smtClean="0">
                <a:solidFill>
                  <a:srgbClr val="7030A0"/>
                </a:solidFill>
                <a:latin typeface="Comic Sans MS" pitchFamily="66" charset="0"/>
              </a:rPr>
              <a:t>Черноморское побережье Кавказа</a:t>
            </a:r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Здесь расположена субтропическая зона, или </a:t>
            </a:r>
            <a:r>
              <a:rPr lang="ru-RU" b="1" u="sng" dirty="0" smtClean="0">
                <a:solidFill>
                  <a:srgbClr val="FF0000"/>
                </a:solidFill>
                <a:latin typeface="Comic Sans MS" pitchFamily="66" charset="0"/>
              </a:rPr>
              <a:t>субтропики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6600"/>
                </a:solidFill>
                <a:latin typeface="Comic Sans MS" pitchFamily="66" charset="0"/>
              </a:rPr>
              <a:t>Определите размеры этой зоны относительно других.</a:t>
            </a:r>
            <a:endParaRPr lang="ru-RU" dirty="0" smtClean="0">
              <a:solidFill>
                <a:srgbClr val="0033CC"/>
              </a:solidFill>
              <a:latin typeface="Comic Sans MS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33CC"/>
                </a:solidFill>
                <a:latin typeface="Comic Sans MS" pitchFamily="66" charset="0"/>
              </a:rPr>
              <a:t>Что вы можете рассказать об этой природной зоне по карте?</a:t>
            </a:r>
          </a:p>
          <a:p>
            <a:pPr marL="514350" indent="-514350">
              <a:buNone/>
            </a:pPr>
            <a:endParaRPr lang="ru-RU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38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467544" y="260648"/>
            <a:ext cx="3593952" cy="5472608"/>
          </a:xfrm>
          <a:effectLst>
            <a:softEdge rad="127000"/>
          </a:effectLst>
        </p:spPr>
      </p:pic>
      <p:pic>
        <p:nvPicPr>
          <p:cNvPr id="6" name="Содержимое 5" descr="39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>
            <a:off x="4283968" y="188640"/>
            <a:ext cx="4038600" cy="3028950"/>
          </a:xfrm>
          <a:effectLst>
            <a:softEdge rad="127000"/>
          </a:effectLst>
        </p:spPr>
      </p:pic>
      <p:pic>
        <p:nvPicPr>
          <p:cNvPr id="7" name="Рисунок 6" descr="42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4283968" y="3645024"/>
            <a:ext cx="4032448" cy="257175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9" name="TextBox 8"/>
          <p:cNvSpPr txBox="1"/>
          <p:nvPr/>
        </p:nvSpPr>
        <p:spPr>
          <a:xfrm>
            <a:off x="827584" y="5877272"/>
            <a:ext cx="2776722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Морской конёк</a:t>
            </a:r>
            <a:endParaRPr lang="ru-RU" sz="2800" dirty="0"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98103" y="5877272"/>
            <a:ext cx="97815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Краб</a:t>
            </a:r>
            <a:endParaRPr lang="ru-RU" sz="2800" dirty="0"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4048" y="3121804"/>
            <a:ext cx="2553904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Морская игла</a:t>
            </a:r>
            <a:endParaRPr lang="ru-RU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40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179512" y="188640"/>
            <a:ext cx="4428492" cy="2952328"/>
          </a:xfrm>
          <a:effectLst>
            <a:softEdge rad="127000"/>
          </a:effectLst>
        </p:spPr>
      </p:pic>
      <p:pic>
        <p:nvPicPr>
          <p:cNvPr id="6" name="Содержимое 5" descr="43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>
            <a:off x="179512" y="3140967"/>
            <a:ext cx="4428492" cy="3321369"/>
          </a:xfrm>
          <a:effectLst>
            <a:softEdge rad="127000"/>
          </a:effectLst>
        </p:spPr>
      </p:pic>
      <p:pic>
        <p:nvPicPr>
          <p:cNvPr id="7" name="Рисунок 6" descr="44.1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644008" y="188640"/>
            <a:ext cx="4385114" cy="292151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 descr="44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572000" y="3068960"/>
            <a:ext cx="4468500" cy="334847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9" name="TextBox 8"/>
          <p:cNvSpPr txBox="1"/>
          <p:nvPr/>
        </p:nvSpPr>
        <p:spPr>
          <a:xfrm>
            <a:off x="1331640" y="6093296"/>
            <a:ext cx="2069797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Дельфины</a:t>
            </a:r>
            <a:endParaRPr lang="ru-RU" sz="2800" dirty="0"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28184" y="6093296"/>
            <a:ext cx="154080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Медузы</a:t>
            </a:r>
            <a:endParaRPr lang="ru-RU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313091981_cartoon-school-child-3.png"/>
          <p:cNvPicPr>
            <a:picLocks noGrp="1" noChangeAspect="1"/>
          </p:cNvPicPr>
          <p:nvPr>
            <p:ph sz="half" idx="2"/>
          </p:nvPr>
        </p:nvPicPr>
        <p:blipFill>
          <a:blip r:embed="rId2" cstate="screen"/>
          <a:stretch>
            <a:fillRect/>
          </a:stretch>
        </p:blipFill>
        <p:spPr>
          <a:xfrm>
            <a:off x="251520" y="2060848"/>
            <a:ext cx="2199205" cy="4525963"/>
          </a:xfrm>
        </p:spPr>
      </p:pic>
      <p:pic>
        <p:nvPicPr>
          <p:cNvPr id="5" name="Содержимое 4" descr="e26a4a26ffb3245efd507cf74911f8b1_0_500_0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779912" y="1988840"/>
            <a:ext cx="2185930" cy="295395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Чем является для человека </a:t>
            </a:r>
            <a:b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Чёрное море?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Рисунок 8" descr="45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79512" y="188640"/>
            <a:ext cx="4067944" cy="304751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1" name="Рисунок 10" descr="47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483768" y="2564904"/>
            <a:ext cx="4032448" cy="268829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Рисунок 9" descr="46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4860032" y="260648"/>
            <a:ext cx="4043969" cy="280831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4985792"/>
            <a:ext cx="9036496" cy="187220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	</a:t>
            </a: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Берег Чёрного моря – это место, куда </a:t>
            </a:r>
            <a:r>
              <a:rPr lang="ru-RU" u="sng" dirty="0" smtClean="0">
                <a:solidFill>
                  <a:srgbClr val="C00000"/>
                </a:solidFill>
                <a:latin typeface="Comic Sans MS" pitchFamily="66" charset="0"/>
              </a:rPr>
              <a:t>приезжают для отдыха и лечения</a:t>
            </a: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 тысячи людей. Здесь построены многочисленные санатории, дома отдыха, пансионаты.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5536" y="260648"/>
            <a:ext cx="10342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Comic Sans MS" pitchFamily="66" charset="0"/>
              </a:rPr>
              <a:t>Сочи</a:t>
            </a:r>
            <a:endParaRPr lang="ru-RU" sz="280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4" descr="e26a4a26ffb3245efd507cf74911f8b1_0_500_0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347864" y="1700808"/>
            <a:ext cx="2327299" cy="3144997"/>
          </a:xfrm>
          <a:prstGeom prst="rect">
            <a:avLst/>
          </a:prstGeom>
        </p:spPr>
      </p:pic>
      <p:pic>
        <p:nvPicPr>
          <p:cNvPr id="13" name="Рисунок 12" descr="9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55576" y="1340768"/>
            <a:ext cx="1743075" cy="46291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Экологические проблемы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Содержимое 7" descr="AwAOOVRyiC.jpg"/>
          <p:cNvPicPr>
            <a:picLocks noGrp="1" noChangeAspect="1"/>
          </p:cNvPicPr>
          <p:nvPr>
            <p:ph sz="half" idx="2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6156176" y="1268760"/>
            <a:ext cx="2598750" cy="2520000"/>
          </a:xfrm>
        </p:spPr>
      </p:pic>
      <p:pic>
        <p:nvPicPr>
          <p:cNvPr id="7" name="Содержимое 6" descr="AwAOOVRyiC.jpg"/>
          <p:cNvPicPr>
            <a:picLocks noGrp="1" noChangeAspect="1"/>
          </p:cNvPicPr>
          <p:nvPr>
            <p:ph sz="half" idx="1"/>
          </p:nvPr>
        </p:nvPicPr>
        <p:blipFill>
          <a:blip r:embed="rId5" cstate="screen"/>
          <a:srcRect/>
          <a:stretch>
            <a:fillRect/>
          </a:stretch>
        </p:blipFill>
        <p:spPr>
          <a:xfrm>
            <a:off x="323528" y="1124744"/>
            <a:ext cx="2630794" cy="2520000"/>
          </a:xfrm>
        </p:spPr>
      </p:pic>
      <p:pic>
        <p:nvPicPr>
          <p:cNvPr id="9" name="Рисунок 8" descr="AwAOOVRyiC.jp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>
            <a:off x="4860032" y="3717032"/>
            <a:ext cx="2520000" cy="2520000"/>
          </a:xfrm>
          <a:prstGeom prst="rect">
            <a:avLst/>
          </a:prstGeom>
        </p:spPr>
      </p:pic>
      <p:pic>
        <p:nvPicPr>
          <p:cNvPr id="10" name="Рисунок 9" descr="AwAOOVRyiC.jpg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1691680" y="3717032"/>
            <a:ext cx="2520000" cy="2520000"/>
          </a:xfrm>
          <a:prstGeom prst="rect">
            <a:avLst/>
          </a:prstGeom>
        </p:spPr>
      </p:pic>
      <p:pic>
        <p:nvPicPr>
          <p:cNvPr id="11" name="Рисунок 10" descr="AwAOOVRyiC.jpg"/>
          <p:cNvPicPr>
            <a:picLocks noChangeAspect="1"/>
          </p:cNvPicPr>
          <p:nvPr/>
        </p:nvPicPr>
        <p:blipFill>
          <a:blip r:embed="rId8" cstate="screen"/>
          <a:srcRect/>
          <a:stretch>
            <a:fillRect/>
          </a:stretch>
        </p:blipFill>
        <p:spPr>
          <a:xfrm>
            <a:off x="3203848" y="1196752"/>
            <a:ext cx="2660000" cy="25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ПОДВЕДЁМ ИТОГИ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3707904" y="1484784"/>
            <a:ext cx="4824536" cy="3024336"/>
          </a:xfrm>
          <a:prstGeom prst="roundRect">
            <a:avLst/>
          </a:prstGeom>
          <a:ln w="28575"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609600" indent="-609600">
              <a:spcBef>
                <a:spcPct val="20000"/>
              </a:spcBef>
              <a:buFont typeface="+mj-lt"/>
              <a:buAutoNum type="arabicPeriod"/>
            </a:pPr>
            <a:r>
              <a:rPr lang="ru-RU" sz="2800" dirty="0" smtClean="0">
                <a:solidFill>
                  <a:srgbClr val="006600"/>
                </a:solidFill>
                <a:latin typeface="Comic Sans MS" pitchFamily="66" charset="0"/>
              </a:rPr>
              <a:t>Где в России находится субтропическая зона?</a:t>
            </a:r>
          </a:p>
          <a:p>
            <a:pPr marL="609600" indent="-609600">
              <a:spcBef>
                <a:spcPct val="20000"/>
              </a:spcBef>
              <a:buFont typeface="+mj-lt"/>
              <a:buAutoNum type="arabicPeriod"/>
            </a:pPr>
            <a:r>
              <a:rPr lang="ru-RU" sz="2800" dirty="0" smtClean="0">
                <a:solidFill>
                  <a:srgbClr val="0000FF"/>
                </a:solidFill>
                <a:latin typeface="Comic Sans MS" pitchFamily="66" charset="0"/>
              </a:rPr>
              <a:t>Какие особенности природы этой зоны?</a:t>
            </a:r>
          </a:p>
          <a:p>
            <a:pPr marL="609600" indent="-609600">
              <a:spcBef>
                <a:spcPct val="20000"/>
              </a:spcBef>
            </a:pPr>
            <a:endParaRPr lang="ru-RU" sz="2800" dirty="0" smtClean="0">
              <a:solidFill>
                <a:srgbClr val="CC00CC"/>
              </a:solidFill>
            </a:endParaRPr>
          </a:p>
          <a:p>
            <a:pPr marL="609600" indent="-609600">
              <a:spcBef>
                <a:spcPct val="20000"/>
              </a:spcBef>
            </a:pPr>
            <a:endParaRPr lang="ru-RU" sz="2800" dirty="0" smtClean="0">
              <a:solidFill>
                <a:srgbClr val="0000CC"/>
              </a:solidFill>
            </a:endParaRPr>
          </a:p>
          <a:p>
            <a:pPr marL="609600" indent="-609600">
              <a:spcBef>
                <a:spcPct val="20000"/>
              </a:spcBef>
              <a:buFontTx/>
              <a:buAutoNum type="arabicPeriod" startAt="3"/>
            </a:pPr>
            <a:endParaRPr lang="ru-RU" sz="2800" dirty="0">
              <a:solidFill>
                <a:srgbClr val="0000CC"/>
              </a:solidFill>
            </a:endParaRPr>
          </a:p>
          <a:p>
            <a:pPr marL="609600" indent="-609600">
              <a:spcBef>
                <a:spcPct val="20000"/>
              </a:spcBef>
            </a:pPr>
            <a:endParaRPr lang="ru-RU" sz="2800" dirty="0">
              <a:solidFill>
                <a:srgbClr val="A50021"/>
              </a:solidFill>
            </a:endParaRPr>
          </a:p>
          <a:p>
            <a:pPr marL="609600" indent="-609600">
              <a:spcBef>
                <a:spcPct val="20000"/>
              </a:spcBef>
            </a:pPr>
            <a:endParaRPr lang="ru-RU" sz="2800" dirty="0">
              <a:solidFill>
                <a:srgbClr val="FF0066"/>
              </a:solidFill>
            </a:endParaRPr>
          </a:p>
          <a:p>
            <a:pPr marL="609600" indent="-609600">
              <a:spcBef>
                <a:spcPct val="20000"/>
              </a:spcBef>
            </a:pPr>
            <a:endParaRPr lang="ru-RU" sz="2800" dirty="0">
              <a:solidFill>
                <a:srgbClr val="FF0066"/>
              </a:solidFill>
            </a:endParaRPr>
          </a:p>
        </p:txBody>
      </p:sp>
      <p:grpSp>
        <p:nvGrpSpPr>
          <p:cNvPr id="2" name="Группа 11"/>
          <p:cNvGrpSpPr/>
          <p:nvPr/>
        </p:nvGrpSpPr>
        <p:grpSpPr>
          <a:xfrm>
            <a:off x="179512" y="3573016"/>
            <a:ext cx="3816424" cy="2722810"/>
            <a:chOff x="251520" y="1988840"/>
            <a:chExt cx="3387549" cy="2506786"/>
          </a:xfrm>
        </p:grpSpPr>
        <p:pic>
          <p:nvPicPr>
            <p:cNvPr id="10" name="Рисунок 9" descr="0_80302_a3fba2ca_XL.png"/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251520" y="1988840"/>
              <a:ext cx="3387549" cy="2506786"/>
            </a:xfrm>
            <a:prstGeom prst="rect">
              <a:avLst/>
            </a:prstGeom>
          </p:spPr>
        </p:pic>
        <p:pic>
          <p:nvPicPr>
            <p:cNvPr id="11" name="Рисунок 10" descr="окр.png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1403720" y="3359848"/>
              <a:ext cx="648000" cy="86124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ИСТОЧНИКИ: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904656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en-US" u="sng" smtClean="0"/>
              <a:t>http://zolopuyu.comeze.com/02-2010.html </a:t>
            </a:r>
          </a:p>
          <a:p>
            <a:pPr lvl="0"/>
            <a:r>
              <a:rPr lang="en-US" u="sng" smtClean="0"/>
              <a:t>http://commons.wikimedia.org/wiki/File:Gagra_subtropical_landscape.jpg?uselang=ru</a:t>
            </a:r>
          </a:p>
          <a:p>
            <a:pPr lvl="0"/>
            <a:r>
              <a:rPr lang="en-US" u="sng" smtClean="0"/>
              <a:t>http://ekvator.travel-tours.ru/blacksea/</a:t>
            </a:r>
          </a:p>
          <a:p>
            <a:pPr lvl="0"/>
            <a:r>
              <a:rPr lang="en-US" u="sng" smtClean="0"/>
              <a:t> http://www.0lik.ru/page/7899/</a:t>
            </a:r>
          </a:p>
          <a:p>
            <a:pPr lvl="0"/>
            <a:r>
              <a:rPr lang="en-US" u="sng" smtClean="0"/>
              <a:t>http://turizm.inspb.ru/L72/K569-info.html</a:t>
            </a:r>
          </a:p>
          <a:p>
            <a:pPr lvl="0"/>
            <a:r>
              <a:rPr lang="en-US" u="sng" smtClean="0"/>
              <a:t>http://owomens.com/lofiversion/index.php/t6429.html</a:t>
            </a:r>
          </a:p>
          <a:p>
            <a:pPr lvl="0"/>
            <a:r>
              <a:rPr lang="en-US" u="sng" smtClean="0"/>
              <a:t>http://www.hotel-chebotarev.ru/otdih-na-chernom-more-shochi/  </a:t>
            </a:r>
          </a:p>
          <a:p>
            <a:pPr lvl="0"/>
            <a:r>
              <a:rPr lang="en-US" u="sng" smtClean="0"/>
              <a:t>http://fotki.yandex.ru/users/lesinru/view/423900/</a:t>
            </a:r>
          </a:p>
          <a:p>
            <a:pPr lvl="0"/>
            <a:r>
              <a:rPr lang="en-US" u="sng" smtClean="0"/>
              <a:t>http://fotki.yandex.ru/users/lesinru/view/423875/</a:t>
            </a:r>
          </a:p>
          <a:p>
            <a:pPr lvl="0"/>
            <a:r>
              <a:rPr lang="en-US" u="sng" smtClean="0"/>
              <a:t>http://commons.wikimedia.org/wiki/File:Fagus_grandifolia_JPG1Ms.jpg?uselang=ru</a:t>
            </a:r>
          </a:p>
          <a:p>
            <a:pPr lvl="0"/>
            <a:r>
              <a:rPr lang="en-US" u="sng" smtClean="0"/>
              <a:t>http://myflora.org.ua/forum/viewtopic.php?t=520&amp;p=15488</a:t>
            </a:r>
          </a:p>
          <a:p>
            <a:pPr lvl="0"/>
            <a:r>
              <a:rPr lang="en-US" u="sng" smtClean="0"/>
              <a:t>http://www.swietajadwiga.diecezja.com.pl/welder.php?q=peach-fruit-tree&amp;page=2</a:t>
            </a:r>
          </a:p>
          <a:p>
            <a:pPr lvl="0"/>
            <a:r>
              <a:rPr lang="en-US" u="sng" smtClean="0"/>
              <a:t>http://clubs.ya.ru/4611686018427446601/posts.xml?tb=420&amp;posttype=photo </a:t>
            </a:r>
          </a:p>
          <a:p>
            <a:pPr lvl="0"/>
            <a:r>
              <a:rPr lang="en-US" u="sng" smtClean="0"/>
              <a:t>http://www.armeniaonline.ru/product.php/8000</a:t>
            </a:r>
          </a:p>
          <a:p>
            <a:pPr lvl="0"/>
            <a:r>
              <a:rPr lang="en-US" u="sng" smtClean="0"/>
              <a:t>http://myvinogradnik.ru/sobiraem-urozhaj-greckix-orexov/</a:t>
            </a:r>
          </a:p>
          <a:p>
            <a:pPr lvl="0"/>
            <a:r>
              <a:rPr lang="en-US" u="sng" smtClean="0"/>
              <a:t>http://www.liveinternet.ru/users/raibowsky/tags/y.u/</a:t>
            </a:r>
          </a:p>
          <a:p>
            <a:pPr lvl="0"/>
            <a:r>
              <a:rPr lang="en-US" u="sng" smtClean="0"/>
              <a:t> http://biblio.fairykitchen.ru/?page_id=441</a:t>
            </a:r>
          </a:p>
          <a:p>
            <a:pPr lvl="0"/>
            <a:r>
              <a:rPr lang="en-US" u="sng" smtClean="0"/>
              <a:t>http://akmaya.net/2012/05/30/</a:t>
            </a:r>
            <a:r>
              <a:rPr lang="ru-RU" u="sng" smtClean="0"/>
              <a:t>магнолия-вечнозеленое-дерево-с-краси/</a:t>
            </a:r>
          </a:p>
          <a:p>
            <a:pPr lvl="0"/>
            <a:r>
              <a:rPr lang="en-US" u="sng" smtClean="0"/>
              <a:t>http://www.krasivyeoboi.com/rasteniya/magnoliya-1411.html</a:t>
            </a:r>
          </a:p>
          <a:p>
            <a:pPr lvl="0"/>
            <a:r>
              <a:rPr lang="en-US" u="sng" smtClean="0"/>
              <a:t>http://fonogramshik.ucoz.ru/photo/3-0-284-3</a:t>
            </a:r>
          </a:p>
          <a:p>
            <a:pPr lvl="0"/>
            <a:r>
              <a:rPr lang="en-US" u="sng" smtClean="0"/>
              <a:t>http://pptcloud.ru/fotografii/ekologija/Zakaznik/044-Vidovoj-sostav-zhivotnogo-mira-tipichen-dlja-Barabinskoj-lesostepi.html</a:t>
            </a:r>
          </a:p>
          <a:p>
            <a:pPr lvl="0"/>
            <a:r>
              <a:rPr lang="en-US" u="sng" smtClean="0"/>
              <a:t>http://forum.zoologist.ru/viewtopic.php?pid=218358</a:t>
            </a:r>
          </a:p>
          <a:p>
            <a:pPr lvl="0"/>
            <a:r>
              <a:rPr lang="en-US" u="sng" smtClean="0"/>
              <a:t>http://ru.picscdn.com/domain/zum-teufel.de/</a:t>
            </a:r>
          </a:p>
          <a:p>
            <a:pPr lvl="0"/>
            <a:r>
              <a:rPr lang="en-US" u="sng" smtClean="0"/>
              <a:t>http://3t-carsxqroyw.ru/avto/foto-bars.html</a:t>
            </a:r>
          </a:p>
          <a:p>
            <a:pPr lvl="0"/>
            <a:r>
              <a:rPr lang="en-US" u="sng" smtClean="0"/>
              <a:t>http://crazy.werd.ru/index.php?newsid=18667</a:t>
            </a:r>
          </a:p>
          <a:p>
            <a:pPr lvl="0"/>
            <a:r>
              <a:rPr lang="en-US" u="sng" smtClean="0"/>
              <a:t>http://blogs.privet.ru/community/i_love_anime_and_you_love?year=2010&amp;month=01&amp;day=27</a:t>
            </a:r>
          </a:p>
          <a:p>
            <a:pPr lvl="0"/>
            <a:r>
              <a:rPr lang="en-US" u="sng" smtClean="0"/>
              <a:t>http://antimantikora.livejournal.com/275770.html </a:t>
            </a:r>
          </a:p>
          <a:p>
            <a:pPr lvl="0"/>
            <a:r>
              <a:rPr lang="en-US" u="sng" smtClean="0"/>
              <a:t>http://fotki.yandex.ru/users/titow-lexa2013/view/511649/</a:t>
            </a:r>
          </a:p>
          <a:p>
            <a:pPr lvl="0"/>
            <a:r>
              <a:rPr lang="en-US" u="sng" smtClean="0"/>
              <a:t>http://club.foto.ru/gallery/2/photos/?day=26&amp;month=7&amp;year=2011</a:t>
            </a:r>
          </a:p>
          <a:p>
            <a:pPr lvl="0"/>
            <a:r>
              <a:rPr lang="en-US" u="sng" smtClean="0"/>
              <a:t>http://baikaltravel.ucoz.ru/photo/1-0-9-3</a:t>
            </a:r>
          </a:p>
          <a:p>
            <a:pPr lvl="0"/>
            <a:r>
              <a:rPr lang="en-US" u="sng" smtClean="0"/>
              <a:t>http://loverangler.moy.su/forum/11-346-2</a:t>
            </a:r>
          </a:p>
          <a:p>
            <a:pPr lvl="0"/>
            <a:r>
              <a:rPr lang="en-US" u="sng" smtClean="0"/>
              <a:t>http://baklantrop.livejournal.com/1369.html</a:t>
            </a:r>
          </a:p>
          <a:p>
            <a:pPr lvl="0"/>
            <a:r>
              <a:rPr lang="en-US" u="sng" smtClean="0"/>
              <a:t>http://www.liveinternet.ru/users/vasilina-76/tags/</a:t>
            </a:r>
            <a:r>
              <a:rPr lang="ru-RU" u="sng" smtClean="0"/>
              <a:t>семья/</a:t>
            </a:r>
          </a:p>
          <a:p>
            <a:pPr lvl="0"/>
            <a:r>
              <a:rPr lang="en-US" u="sng" smtClean="0"/>
              <a:t>http://fotki.yandex.ru/users/sindell1/view/419710/</a:t>
            </a:r>
          </a:p>
          <a:p>
            <a:pPr lvl="0"/>
            <a:r>
              <a:rPr lang="en-US" u="sng" smtClean="0"/>
              <a:t>http://vasily-sergeev.livejournal.com/1197483.html</a:t>
            </a:r>
          </a:p>
          <a:p>
            <a:pPr lvl="0"/>
            <a:r>
              <a:rPr lang="en-US" u="sng" smtClean="0"/>
              <a:t>http://www.liveinternet.ru/users/svetlanay/post124031326/</a:t>
            </a:r>
          </a:p>
          <a:p>
            <a:pPr lvl="0"/>
            <a:r>
              <a:rPr lang="en-US" u="sng" smtClean="0"/>
              <a:t>http://www.fotozveri.ru/voda10.html</a:t>
            </a:r>
          </a:p>
          <a:p>
            <a:pPr lvl="0"/>
            <a:r>
              <a:rPr lang="en-US" u="sng" smtClean="0"/>
              <a:t>http://www.fullhdoboi.ru/photo/animals/krab/3-0-23476</a:t>
            </a:r>
          </a:p>
          <a:p>
            <a:pPr lvl="0"/>
            <a:r>
              <a:rPr lang="en-US" u="sng" smtClean="0"/>
              <a:t>http://www.16x10.ru/photo/4-0-1058-3</a:t>
            </a:r>
          </a:p>
          <a:p>
            <a:pPr lvl="0"/>
            <a:r>
              <a:rPr lang="en-US" u="sng" smtClean="0"/>
              <a:t>http://nevsedoma.com.ua/index.php?newsid=57978</a:t>
            </a:r>
          </a:p>
          <a:p>
            <a:pPr lvl="0"/>
            <a:r>
              <a:rPr lang="en-US" u="sng" smtClean="0"/>
              <a:t>http://sochi.com/news/?id=20925</a:t>
            </a:r>
          </a:p>
          <a:p>
            <a:pPr lvl="0"/>
            <a:r>
              <a:rPr lang="en-US" u="sng" smtClean="0"/>
              <a:t>http://vizitnamore.ru/guide/28/</a:t>
            </a:r>
          </a:p>
          <a:p>
            <a:pPr lvl="0"/>
            <a:r>
              <a:rPr lang="en-US" u="sng" smtClean="0"/>
              <a:t>http://www.intravels.ru/page/94/</a:t>
            </a:r>
          </a:p>
          <a:p>
            <a:pPr lvl="0"/>
            <a:r>
              <a:rPr lang="en-US" u="sng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v.PN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0" y="476672"/>
            <a:ext cx="8947362" cy="5904656"/>
          </a:xfrm>
        </p:spPr>
      </p:pic>
      <p:sp>
        <p:nvSpPr>
          <p:cNvPr id="5" name="Прямоугольник 4"/>
          <p:cNvSpPr/>
          <p:nvPr/>
        </p:nvSpPr>
        <p:spPr>
          <a:xfrm>
            <a:off x="323528" y="1917061"/>
            <a:ext cx="4572000" cy="285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Панова </a:t>
            </a: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Оксана Владимировна</a:t>
            </a: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dirty="0" smtClean="0">
                <a:solidFill>
                  <a:srgbClr val="0000FF"/>
                </a:solidFill>
                <a:latin typeface="Monotype Corsiva" pitchFamily="66" charset="0"/>
              </a:rPr>
              <a:t>учитель </a:t>
            </a: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dirty="0" smtClean="0">
                <a:solidFill>
                  <a:srgbClr val="0000FF"/>
                </a:solidFill>
                <a:latin typeface="Monotype Corsiva" pitchFamily="66" charset="0"/>
              </a:rPr>
              <a:t>начальных классов </a:t>
            </a: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dirty="0" smtClean="0">
                <a:solidFill>
                  <a:srgbClr val="0000FF"/>
                </a:solidFill>
                <a:latin typeface="Monotype Corsiva" pitchFamily="66" charset="0"/>
              </a:rPr>
              <a:t>МАОУ «Гимназия №4»</a:t>
            </a: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dirty="0" smtClean="0">
                <a:solidFill>
                  <a:srgbClr val="0000FF"/>
                </a:solidFill>
                <a:latin typeface="Monotype Corsiva" pitchFamily="66" charset="0"/>
              </a:rPr>
              <a:t>г. Великого Новгорода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067944" y="2204864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dirty="0" smtClean="0">
                <a:solidFill>
                  <a:srgbClr val="CC00FF"/>
                </a:solidFill>
              </a:rPr>
              <a:t>Персональный сайт:</a:t>
            </a: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dirty="0" smtClean="0">
                <a:solidFill>
                  <a:srgbClr val="CC00FF"/>
                </a:solidFill>
              </a:rPr>
              <a:t>  http://www.panowa-ox.narod.ru/</a:t>
            </a: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000" dirty="0" smtClean="0">
                <a:solidFill>
                  <a:schemeClr val="dk1"/>
                </a:solidFill>
              </a:rPr>
              <a:t>           </a:t>
            </a: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000" dirty="0" smtClean="0">
                <a:solidFill>
                  <a:schemeClr val="dk1"/>
                </a:solidFill>
              </a:rPr>
              <a:t>            E-mail</a:t>
            </a:r>
            <a:r>
              <a:rPr lang="ru-RU" sz="2000" dirty="0" smtClean="0">
                <a:solidFill>
                  <a:schemeClr val="dk1"/>
                </a:solidFill>
              </a:rPr>
              <a:t>: </a:t>
            </a:r>
            <a:r>
              <a:rPr lang="en-US" sz="2000" dirty="0" smtClean="0">
                <a:solidFill>
                  <a:schemeClr val="dk1"/>
                </a:solidFill>
              </a:rPr>
              <a:t>panowa.ox@yandex.ru</a:t>
            </a:r>
            <a:endParaRPr lang="ru-RU" sz="2000" dirty="0" smtClean="0">
              <a:solidFill>
                <a:schemeClr val="dk1"/>
              </a:solidFill>
            </a:endParaRPr>
          </a:p>
        </p:txBody>
      </p:sp>
      <p:pic>
        <p:nvPicPr>
          <p:cNvPr id="7" name="Рисунок 6" descr="Рисунок1h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52120" y="3501008"/>
            <a:ext cx="1362645" cy="12671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34_7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79512" y="836712"/>
            <a:ext cx="8760146" cy="5112568"/>
          </a:xfrm>
          <a:effectLst>
            <a:softEdge rad="63500"/>
          </a:effectLst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Черноморское побережье Кавказа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1520" y="764704"/>
            <a:ext cx="122413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Содержимое 4" descr="34_7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179512" y="5085184"/>
            <a:ext cx="3600400" cy="1584176"/>
          </a:xfrm>
          <a:prstGeom prst="rect">
            <a:avLst/>
          </a:prstGeom>
        </p:spPr>
      </p:pic>
      <p:cxnSp>
        <p:nvCxnSpPr>
          <p:cNvPr id="12" name="Прямая со стрелкой 11"/>
          <p:cNvCxnSpPr/>
          <p:nvPr/>
        </p:nvCxnSpPr>
        <p:spPr>
          <a:xfrm>
            <a:off x="323528" y="3645024"/>
            <a:ext cx="216024" cy="5040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79512" y="4869160"/>
            <a:ext cx="8748000" cy="181588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Comic Sans MS" pitchFamily="66" charset="0"/>
              </a:rPr>
              <a:t>Эта удивительная зона расположена на побережье и занимает очень маленькую территорию. С одной стороны – Кавказские горы, а с другой – Чёрное море.</a:t>
            </a:r>
            <a:endParaRPr lang="ru-RU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3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331639" y="332656"/>
            <a:ext cx="6679055" cy="50405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9" name="Прямая со стрелкой 8"/>
          <p:cNvCxnSpPr/>
          <p:nvPr/>
        </p:nvCxnSpPr>
        <p:spPr>
          <a:xfrm flipV="1">
            <a:off x="4716016" y="2420888"/>
            <a:ext cx="576064" cy="43204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79512" y="5373216"/>
            <a:ext cx="87129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Comic Sans MS" pitchFamily="66" charset="0"/>
              </a:rPr>
              <a:t>Черноморское побережье простирается более чем на 600 км, около 350 из которых относятся к его российскому участку.</a:t>
            </a:r>
            <a:endParaRPr lang="ru-RU" sz="28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292080" y="2276872"/>
            <a:ext cx="144016" cy="122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508104" y="2429272"/>
            <a:ext cx="144016" cy="122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228184" y="2852936"/>
            <a:ext cx="144016" cy="122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732240" y="3212976"/>
            <a:ext cx="144016" cy="122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131840" y="3284984"/>
            <a:ext cx="24785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Чёрное море</a:t>
            </a:r>
            <a:endParaRPr lang="ru-RU" sz="3200" dirty="0"/>
          </a:p>
        </p:txBody>
      </p:sp>
      <p:pic>
        <p:nvPicPr>
          <p:cNvPr id="17" name="Рисунок 16" descr="1313091909_cartoon-school-child-2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flipH="1">
            <a:off x="179512" y="1988840"/>
            <a:ext cx="1728192" cy="34287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4.81481E-6 C 0.00817 0.0074 0.0165 0.01504 0.02865 0.02384 C 0.04081 0.03263 0.05886 0.04074 0.07258 0.05254 C 0.08629 0.06435 0.09515 0.08078 0.11077 0.09537 C 0.1264 0.10995 0.15313 0.13171 0.16667 0.13981 C 0.18022 0.14791 0.18594 0.14606 0.19167 0.14444 " pathEditMode="relative" ptsTypes="aaaaaA">
                                      <p:cBhvr>
                                        <p:cTn id="1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277816" y="260648"/>
            <a:ext cx="4686672" cy="6336704"/>
          </a:xfr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0033CC"/>
                </a:solidFill>
                <a:latin typeface="Comic Sans MS" pitchFamily="66" charset="0"/>
              </a:rPr>
              <a:t>Здесь расположена </a:t>
            </a:r>
            <a:r>
              <a:rPr lang="ru-RU" u="sng" dirty="0" smtClean="0">
                <a:solidFill>
                  <a:srgbClr val="FF0000"/>
                </a:solidFill>
                <a:latin typeface="Comic Sans MS" pitchFamily="66" charset="0"/>
              </a:rPr>
              <a:t>субтропическая зона</a:t>
            </a:r>
            <a:r>
              <a:rPr lang="ru-RU" dirty="0" smtClean="0">
                <a:latin typeface="Comic Sans MS" pitchFamily="66" charset="0"/>
              </a:rPr>
              <a:t>. </a:t>
            </a:r>
            <a:r>
              <a:rPr lang="ru-RU" dirty="0" smtClean="0">
                <a:solidFill>
                  <a:srgbClr val="0033CC"/>
                </a:solidFill>
                <a:latin typeface="Comic Sans MS" pitchFamily="66" charset="0"/>
              </a:rPr>
              <a:t>«</a:t>
            </a:r>
            <a:r>
              <a:rPr lang="ru-RU" dirty="0" err="1" smtClean="0">
                <a:solidFill>
                  <a:srgbClr val="0033CC"/>
                </a:solidFill>
                <a:latin typeface="Comic Sans MS" pitchFamily="66" charset="0"/>
              </a:rPr>
              <a:t>суб</a:t>
            </a:r>
            <a:r>
              <a:rPr lang="ru-RU" dirty="0" smtClean="0">
                <a:solidFill>
                  <a:srgbClr val="0033CC"/>
                </a:solidFill>
                <a:latin typeface="Comic Sans MS" pitchFamily="66" charset="0"/>
              </a:rPr>
              <a:t>» (греч.)  - «под». </a:t>
            </a:r>
          </a:p>
          <a:p>
            <a:pPr algn="ctr">
              <a:buNone/>
            </a:pPr>
            <a:r>
              <a:rPr lang="ru-RU" u="sng" dirty="0" smtClean="0">
                <a:solidFill>
                  <a:srgbClr val="008000"/>
                </a:solidFill>
                <a:latin typeface="Comic Sans MS" pitchFamily="66" charset="0"/>
              </a:rPr>
              <a:t>Субтропики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– </a:t>
            </a:r>
          </a:p>
          <a:p>
            <a:pPr algn="ctr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это территория </a:t>
            </a:r>
          </a:p>
          <a:p>
            <a:pPr algn="ctr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под тропиками.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	</a:t>
            </a:r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Основная часть этой зоны расположена южнее нашей страны, а здесь, на Черноморском побережье, - лишь маленький кусочек.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7" name="Содержимое 6" descr="4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179512" y="188640"/>
            <a:ext cx="4038600" cy="3028950"/>
          </a:xfrm>
          <a:effectLst>
            <a:softEdge rad="127000"/>
          </a:effectLst>
        </p:spPr>
      </p:pic>
      <p:pic>
        <p:nvPicPr>
          <p:cNvPr id="8" name="Рисунок 7" descr="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07504" y="3573016"/>
            <a:ext cx="4140034" cy="2736304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7.jpe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23528" y="260648"/>
            <a:ext cx="4343221" cy="3024336"/>
          </a:xfrm>
          <a:effectLst>
            <a:softEdge rad="1270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6016" y="404664"/>
            <a:ext cx="4038600" cy="60095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Comic Sans MS" pitchFamily="66" charset="0"/>
              </a:rPr>
              <a:t>	</a:t>
            </a: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Эта зона </a:t>
            </a:r>
            <a:r>
              <a:rPr lang="ru-RU" dirty="0" err="1" smtClean="0">
                <a:solidFill>
                  <a:srgbClr val="002060"/>
                </a:solidFill>
                <a:latin typeface="Comic Sans MS" pitchFamily="66" charset="0"/>
              </a:rPr>
              <a:t>располо-жена</a:t>
            </a: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 в </a:t>
            </a:r>
            <a:r>
              <a:rPr lang="ru-RU" u="sng" dirty="0" smtClean="0">
                <a:solidFill>
                  <a:srgbClr val="C00000"/>
                </a:solidFill>
                <a:latin typeface="Comic Sans MS" pitchFamily="66" charset="0"/>
              </a:rPr>
              <a:t>умеренном поясе</a:t>
            </a: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, но ещё ближе к Северному тропику. Значит, солнце посылает сюда почти прямые лучи.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	</a:t>
            </a:r>
            <a:r>
              <a:rPr lang="ru-RU" dirty="0" smtClean="0">
                <a:solidFill>
                  <a:srgbClr val="006600"/>
                </a:solidFill>
                <a:latin typeface="Comic Sans MS" pitchFamily="66" charset="0"/>
              </a:rPr>
              <a:t>Солнце за лето нагревает море, а затем море отдаёт побережью зимой тёплый воздух.</a:t>
            </a:r>
            <a:endParaRPr lang="ru-RU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8.jpe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23528" y="3284984"/>
            <a:ext cx="4320480" cy="3304539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51520" y="4365104"/>
            <a:ext cx="8640960" cy="2260848"/>
          </a:xfr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u="sng" dirty="0" smtClean="0">
                <a:solidFill>
                  <a:srgbClr val="C00000"/>
                </a:solidFill>
                <a:latin typeface="Comic Sans MS" pitchFamily="66" charset="0"/>
              </a:rPr>
              <a:t>Кавказские горы </a:t>
            </a: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находятся прямо у самого побережья. Они не пропускают сюда </a:t>
            </a:r>
            <a:r>
              <a:rPr lang="ru-RU" dirty="0" err="1" smtClean="0">
                <a:solidFill>
                  <a:srgbClr val="002060"/>
                </a:solidFill>
                <a:latin typeface="Comic Sans MS" pitchFamily="66" charset="0"/>
              </a:rPr>
              <a:t>холод-ных</a:t>
            </a: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 северных ветров. Поэтому на побережье </a:t>
            </a:r>
            <a:r>
              <a:rPr lang="ru-RU" u="sng" dirty="0" smtClean="0">
                <a:solidFill>
                  <a:srgbClr val="0000FF"/>
                </a:solidFill>
                <a:latin typeface="Comic Sans MS" pitchFamily="66" charset="0"/>
              </a:rPr>
              <a:t>умеренно жаркое лето </a:t>
            </a: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и </a:t>
            </a:r>
            <a:r>
              <a:rPr lang="ru-RU" u="sng" dirty="0" smtClean="0">
                <a:solidFill>
                  <a:srgbClr val="0000FF"/>
                </a:solidFill>
                <a:latin typeface="Comic Sans MS" pitchFamily="66" charset="0"/>
              </a:rPr>
              <a:t>тёплая зима</a:t>
            </a: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. Выпадает много осадков.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7" name="Содержимое 6" descr="9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39552" y="188640"/>
            <a:ext cx="8086346" cy="4176464"/>
          </a:xfr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79512" y="1628800"/>
            <a:ext cx="2664000" cy="5030019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600" dirty="0">
                <a:solidFill>
                  <a:srgbClr val="0000FF"/>
                </a:solidFill>
                <a:latin typeface="Comic Sans MS" pitchFamily="66" charset="0"/>
              </a:rPr>
              <a:t>1</a:t>
            </a:r>
            <a:r>
              <a:rPr lang="ru-RU" sz="2600" dirty="0" smtClean="0">
                <a:solidFill>
                  <a:srgbClr val="0000FF"/>
                </a:solidFill>
                <a:latin typeface="Comic Sans MS" pitchFamily="66" charset="0"/>
              </a:rPr>
              <a:t> ряд</a:t>
            </a:r>
          </a:p>
          <a:p>
            <a:pPr algn="ctr">
              <a:buNone/>
            </a:pPr>
            <a:r>
              <a:rPr lang="ru-RU" sz="2600" dirty="0" smtClean="0">
                <a:latin typeface="Comic Sans MS" pitchFamily="66" charset="0"/>
              </a:rPr>
              <a:t>	</a:t>
            </a:r>
          </a:p>
          <a:p>
            <a:pPr algn="ctr">
              <a:buNone/>
            </a:pPr>
            <a:r>
              <a:rPr lang="ru-RU" sz="2600" u="sng" dirty="0" smtClean="0">
                <a:solidFill>
                  <a:srgbClr val="FF0000"/>
                </a:solidFill>
                <a:latin typeface="Comic Sans MS" pitchFamily="66" charset="0"/>
              </a:rPr>
              <a:t>Растения</a:t>
            </a:r>
          </a:p>
          <a:p>
            <a:pPr algn="ctr">
              <a:buNone/>
            </a:pPr>
            <a:r>
              <a:rPr lang="ru-RU" sz="2600" dirty="0" smtClean="0">
                <a:latin typeface="Comic Sans MS" pitchFamily="66" charset="0"/>
              </a:rPr>
              <a:t>(с.133)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err="1" smtClean="0">
                <a:latin typeface="Comic Sans MS" pitchFamily="66" charset="0"/>
              </a:rPr>
              <a:t>Дикорасту</a:t>
            </a:r>
            <a:r>
              <a:rPr lang="ru-RU" sz="2600" dirty="0" smtClean="0">
                <a:latin typeface="Comic Sans MS" pitchFamily="66" charset="0"/>
              </a:rPr>
              <a:t>-</a:t>
            </a:r>
          </a:p>
          <a:p>
            <a:pPr marL="514350" indent="-514350">
              <a:buNone/>
            </a:pPr>
            <a:r>
              <a:rPr lang="ru-RU" sz="2600" dirty="0" smtClean="0">
                <a:latin typeface="Comic Sans MS" pitchFamily="66" charset="0"/>
              </a:rPr>
              <a:t>	</a:t>
            </a:r>
            <a:r>
              <a:rPr lang="ru-RU" sz="2600" dirty="0" err="1" smtClean="0">
                <a:latin typeface="Comic Sans MS" pitchFamily="66" charset="0"/>
              </a:rPr>
              <a:t>щие</a:t>
            </a:r>
            <a:r>
              <a:rPr lang="ru-RU" sz="2600" dirty="0" smtClean="0">
                <a:latin typeface="Comic Sans MS" pitchFamily="66" charset="0"/>
              </a:rPr>
              <a:t>, </a:t>
            </a:r>
            <a:r>
              <a:rPr lang="ru-RU" sz="2600" dirty="0" err="1" smtClean="0">
                <a:latin typeface="Comic Sans MS" pitchFamily="66" charset="0"/>
              </a:rPr>
              <a:t>фрукто</a:t>
            </a:r>
            <a:r>
              <a:rPr lang="ru-RU" sz="2600" dirty="0" smtClean="0">
                <a:latin typeface="Comic Sans MS" pitchFamily="66" charset="0"/>
              </a:rPr>
              <a:t>-</a:t>
            </a:r>
          </a:p>
          <a:p>
            <a:pPr marL="514350" indent="-514350">
              <a:buNone/>
            </a:pPr>
            <a:r>
              <a:rPr lang="ru-RU" sz="2600" dirty="0" smtClean="0">
                <a:latin typeface="Comic Sans MS" pitchFamily="66" charset="0"/>
              </a:rPr>
              <a:t>	вые, завезён-</a:t>
            </a:r>
          </a:p>
          <a:p>
            <a:pPr marL="514350" indent="-514350">
              <a:buNone/>
            </a:pPr>
            <a:r>
              <a:rPr lang="ru-RU" sz="2600" dirty="0" smtClean="0">
                <a:latin typeface="Comic Sans MS" pitchFamily="66" charset="0"/>
              </a:rPr>
              <a:t>	</a:t>
            </a:r>
            <a:r>
              <a:rPr lang="ru-RU" sz="2600" dirty="0" err="1" smtClean="0">
                <a:latin typeface="Comic Sans MS" pitchFamily="66" charset="0"/>
              </a:rPr>
              <a:t>ные</a:t>
            </a:r>
            <a:r>
              <a:rPr lang="ru-RU" sz="2600" dirty="0" smtClean="0">
                <a:latin typeface="Comic Sans MS" pitchFamily="66" charset="0"/>
              </a:rPr>
              <a:t> из тёп-</a:t>
            </a:r>
          </a:p>
          <a:p>
            <a:pPr marL="514350" indent="-514350">
              <a:buNone/>
            </a:pPr>
            <a:r>
              <a:rPr lang="ru-RU" sz="2600" dirty="0" smtClean="0">
                <a:latin typeface="Comic Sans MS" pitchFamily="66" charset="0"/>
              </a:rPr>
              <a:t>	</a:t>
            </a:r>
            <a:r>
              <a:rPr lang="ru-RU" sz="2600" dirty="0" err="1" smtClean="0">
                <a:latin typeface="Comic Sans MS" pitchFamily="66" charset="0"/>
              </a:rPr>
              <a:t>лых</a:t>
            </a:r>
            <a:r>
              <a:rPr lang="ru-RU" sz="2600" dirty="0" smtClean="0">
                <a:latin typeface="Comic Sans MS" pitchFamily="66" charset="0"/>
              </a:rPr>
              <a:t> стран.</a:t>
            </a:r>
          </a:p>
          <a:p>
            <a:pPr marL="514350" indent="-514350">
              <a:buNone/>
            </a:pPr>
            <a:r>
              <a:rPr lang="ru-RU" sz="2600" dirty="0" smtClean="0">
                <a:latin typeface="Comic Sans MS" pitchFamily="66" charset="0"/>
              </a:rPr>
              <a:t>2. </a:t>
            </a:r>
            <a:r>
              <a:rPr lang="ru-RU" sz="2600" dirty="0" err="1" smtClean="0">
                <a:latin typeface="Comic Sans MS" pitchFamily="66" charset="0"/>
              </a:rPr>
              <a:t>Отличитель</a:t>
            </a:r>
            <a:r>
              <a:rPr lang="ru-RU" sz="2600" dirty="0" smtClean="0">
                <a:latin typeface="Comic Sans MS" pitchFamily="66" charset="0"/>
              </a:rPr>
              <a:t>-</a:t>
            </a:r>
          </a:p>
          <a:p>
            <a:pPr marL="514350" indent="-514350">
              <a:buNone/>
            </a:pPr>
            <a:r>
              <a:rPr lang="ru-RU" sz="2600" dirty="0" smtClean="0">
                <a:latin typeface="Comic Sans MS" pitchFamily="66" charset="0"/>
              </a:rPr>
              <a:t>   </a:t>
            </a:r>
            <a:r>
              <a:rPr lang="ru-RU" sz="2600" dirty="0" err="1" smtClean="0">
                <a:latin typeface="Comic Sans MS" pitchFamily="66" charset="0"/>
              </a:rPr>
              <a:t>ная</a:t>
            </a:r>
            <a:r>
              <a:rPr lang="ru-RU" sz="2600" dirty="0" smtClean="0">
                <a:latin typeface="Comic Sans MS" pitchFamily="66" charset="0"/>
              </a:rPr>
              <a:t> </a:t>
            </a:r>
            <a:r>
              <a:rPr lang="ru-RU" sz="2600" dirty="0" err="1" smtClean="0">
                <a:latin typeface="Comic Sans MS" pitchFamily="66" charset="0"/>
              </a:rPr>
              <a:t>особен</a:t>
            </a:r>
            <a:r>
              <a:rPr lang="ru-RU" sz="2600" dirty="0" smtClean="0">
                <a:latin typeface="Comic Sans MS" pitchFamily="66" charset="0"/>
              </a:rPr>
              <a:t>-</a:t>
            </a:r>
          </a:p>
          <a:p>
            <a:pPr marL="514350" indent="-514350">
              <a:buNone/>
            </a:pPr>
            <a:r>
              <a:rPr lang="ru-RU" sz="2600" dirty="0" smtClean="0">
                <a:latin typeface="Comic Sans MS" pitchFamily="66" charset="0"/>
              </a:rPr>
              <a:t>   </a:t>
            </a:r>
            <a:r>
              <a:rPr lang="ru-RU" sz="2600" dirty="0" err="1" smtClean="0">
                <a:latin typeface="Comic Sans MS" pitchFamily="66" charset="0"/>
              </a:rPr>
              <a:t>ность</a:t>
            </a:r>
            <a:r>
              <a:rPr lang="ru-RU" sz="2600" dirty="0" smtClean="0">
                <a:latin typeface="Comic Sans MS" pitchFamily="66" charset="0"/>
              </a:rPr>
              <a:t> </a:t>
            </a:r>
            <a:r>
              <a:rPr lang="ru-RU" sz="2600" dirty="0" err="1" smtClean="0">
                <a:latin typeface="Comic Sans MS" pitchFamily="66" charset="0"/>
              </a:rPr>
              <a:t>расте</a:t>
            </a:r>
            <a:r>
              <a:rPr lang="ru-RU" sz="2600" dirty="0" smtClean="0">
                <a:latin typeface="Comic Sans MS" pitchFamily="66" charset="0"/>
              </a:rPr>
              <a:t>-</a:t>
            </a:r>
          </a:p>
          <a:p>
            <a:pPr marL="514350" indent="-514350">
              <a:buNone/>
            </a:pPr>
            <a:r>
              <a:rPr lang="ru-RU" sz="2600" dirty="0" smtClean="0">
                <a:latin typeface="Comic Sans MS" pitchFamily="66" charset="0"/>
              </a:rPr>
              <a:t>   </a:t>
            </a:r>
            <a:r>
              <a:rPr lang="ru-RU" sz="2600" dirty="0" err="1" smtClean="0">
                <a:latin typeface="Comic Sans MS" pitchFamily="66" charset="0"/>
              </a:rPr>
              <a:t>ний</a:t>
            </a:r>
            <a:r>
              <a:rPr lang="ru-RU" sz="2600" dirty="0" smtClean="0">
                <a:latin typeface="Comic Sans MS" pitchFamily="66" charset="0"/>
              </a:rPr>
              <a:t>.</a:t>
            </a:r>
            <a:endParaRPr lang="ru-RU" sz="2600" dirty="0">
              <a:latin typeface="Comic Sans MS" pitchFamily="66" charset="0"/>
            </a:endParaRPr>
          </a:p>
        </p:txBody>
      </p:sp>
      <p:sp>
        <p:nvSpPr>
          <p:cNvPr id="9" name="Содержимое 6"/>
          <p:cNvSpPr txBox="1">
            <a:spLocks/>
          </p:cNvSpPr>
          <p:nvPr/>
        </p:nvSpPr>
        <p:spPr>
          <a:xfrm>
            <a:off x="2843808" y="1628800"/>
            <a:ext cx="2952328" cy="504056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600" dirty="0" smtClean="0">
                <a:solidFill>
                  <a:srgbClr val="0000FF"/>
                </a:solidFill>
                <a:latin typeface="Comic Sans MS" pitchFamily="66" charset="0"/>
              </a:rPr>
              <a:t>2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ряд</a:t>
            </a:r>
          </a:p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400" b="0" i="0" u="sng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Животные</a:t>
            </a:r>
          </a:p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600" dirty="0" smtClean="0">
                <a:latin typeface="Comic Sans MS" pitchFamily="66" charset="0"/>
              </a:rPr>
              <a:t>(с.134-136)</a:t>
            </a: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2600" dirty="0" smtClean="0">
                <a:latin typeface="Comic Sans MS" pitchFamily="66" charset="0"/>
              </a:rPr>
              <a:t>Обитатели суши.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Обитатели суши, </a:t>
            </a:r>
            <a:r>
              <a:rPr kumimoji="0" lang="ru-RU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добы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-</a:t>
            </a:r>
            <a:r>
              <a:rPr lang="ru-RU" sz="2600" dirty="0" err="1" smtClean="0">
                <a:latin typeface="Comic Sans MS" pitchFamily="66" charset="0"/>
              </a:rPr>
              <a:t>вающие</a:t>
            </a:r>
            <a:r>
              <a:rPr lang="ru-RU" sz="2600" dirty="0" smtClean="0">
                <a:latin typeface="Comic Sans MS" pitchFamily="66" charset="0"/>
              </a:rPr>
              <a:t> пищу в море. </a:t>
            </a: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 startAt="2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Обитатели моря.</a:t>
            </a:r>
          </a:p>
        </p:txBody>
      </p:sp>
      <p:sp>
        <p:nvSpPr>
          <p:cNvPr id="10" name="Содержимое 6"/>
          <p:cNvSpPr txBox="1">
            <a:spLocks/>
          </p:cNvSpPr>
          <p:nvPr/>
        </p:nvSpPr>
        <p:spPr>
          <a:xfrm>
            <a:off x="5796136" y="1628800"/>
            <a:ext cx="3168352" cy="503001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600" dirty="0" smtClean="0">
                <a:solidFill>
                  <a:srgbClr val="0000FF"/>
                </a:solidFill>
                <a:latin typeface="Comic Sans MS" pitchFamily="66" charset="0"/>
              </a:rPr>
              <a:t>3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ряд</a:t>
            </a:r>
          </a:p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600" b="0" i="0" u="sng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Человек у моря</a:t>
            </a:r>
          </a:p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600" dirty="0" smtClean="0">
                <a:latin typeface="Comic Sans MS" pitchFamily="66" charset="0"/>
              </a:rPr>
              <a:t>(с.136-139)</a:t>
            </a: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ru-RU" sz="2600" dirty="0" smtClean="0">
                <a:latin typeface="Comic Sans MS" pitchFamily="66" charset="0"/>
              </a:rPr>
              <a:t>Чем является для человека Черноморское побережье?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Экологические проблемы.</a:t>
            </a:r>
            <a:r>
              <a:rPr kumimoji="0" lang="ru-RU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</a:t>
            </a: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79512" y="2204864"/>
            <a:ext cx="8784976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79512" y="1628800"/>
            <a:ext cx="8784976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843808" y="1628800"/>
            <a:ext cx="8384" cy="504056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5796136" y="1628800"/>
            <a:ext cx="8384" cy="504056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Заголовок 1"/>
          <p:cNvSpPr txBox="1">
            <a:spLocks/>
          </p:cNvSpPr>
          <p:nvPr/>
        </p:nvSpPr>
        <p:spPr>
          <a:xfrm>
            <a:off x="61156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       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РАБОТА ПО УЧЕБНИКУ</a:t>
            </a:r>
            <a:endParaRPr kumimoji="0" lang="ru-RU" sz="44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6" name="Рисунок 15" descr="учебник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811269" y="188640"/>
            <a:ext cx="1153219" cy="152910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8" name="Рисунок 17" descr="f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347864" y="980728"/>
            <a:ext cx="2520280" cy="709191"/>
          </a:xfrm>
          <a:prstGeom prst="rect">
            <a:avLst/>
          </a:prstGeom>
        </p:spPr>
      </p:pic>
      <p:pic>
        <p:nvPicPr>
          <p:cNvPr id="19" name="Рисунок 18" descr="School_Clip_Art_151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07504" y="116632"/>
            <a:ext cx="1285146" cy="16158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313091981_cartoon-school-child-3.png"/>
          <p:cNvPicPr>
            <a:picLocks noGrp="1" noChangeAspect="1"/>
          </p:cNvPicPr>
          <p:nvPr>
            <p:ph sz="half" idx="2"/>
          </p:nvPr>
        </p:nvPicPr>
        <p:blipFill>
          <a:blip r:embed="rId2" cstate="screen"/>
          <a:stretch>
            <a:fillRect/>
          </a:stretch>
        </p:blipFill>
        <p:spPr>
          <a:xfrm>
            <a:off x="251520" y="2060848"/>
            <a:ext cx="2199205" cy="4525963"/>
          </a:xfrm>
        </p:spPr>
      </p:pic>
      <p:pic>
        <p:nvPicPr>
          <p:cNvPr id="5" name="Содержимое 4" descr="e26a4a26ffb3245efd507cf74911f8b1_0_500_0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779912" y="1988840"/>
            <a:ext cx="2185930" cy="2953959"/>
          </a:xfrm>
          <a:prstGeom prst="rect">
            <a:avLst/>
          </a:prstGeom>
        </p:spPr>
      </p:pic>
      <p:pic>
        <p:nvPicPr>
          <p:cNvPr id="7" name="Рисунок 6" descr="10.jpe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31912" y="476672"/>
            <a:ext cx="3240000" cy="432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 descr="11.jpe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823652">
            <a:off x="5106647" y="511378"/>
            <a:ext cx="3240000" cy="432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Отличительные особенности растений  Черноморского побережья Кавказа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5157192"/>
            <a:ext cx="8784976" cy="17008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	</a:t>
            </a: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Благоприятные условия – тепло и влага – дают возможность расти </a:t>
            </a:r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высоким</a:t>
            </a: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 деревьям с </a:t>
            </a:r>
            <a:r>
              <a:rPr lang="ru-RU" dirty="0" err="1" smtClean="0">
                <a:solidFill>
                  <a:srgbClr val="C00000"/>
                </a:solidFill>
                <a:latin typeface="Comic Sans MS" pitchFamily="66" charset="0"/>
              </a:rPr>
              <a:t>круп-ными</a:t>
            </a:r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 листьями</a:t>
            </a: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, </a:t>
            </a:r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теплолюбивым</a:t>
            </a: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 растениям.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</TotalTime>
  <Words>447</Words>
  <Application>Microsoft Office PowerPoint</Application>
  <PresentationFormat>On-screen Show (4:3)</PresentationFormat>
  <Paragraphs>158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Тема Office</vt:lpstr>
      <vt:lpstr>У Чёрного моря</vt:lpstr>
      <vt:lpstr>                      РАБОТА В ПАРАХ</vt:lpstr>
      <vt:lpstr>Черноморское побережье Кавказа</vt:lpstr>
      <vt:lpstr>Slide 4</vt:lpstr>
      <vt:lpstr>Slide 5</vt:lpstr>
      <vt:lpstr>Slide 6</vt:lpstr>
      <vt:lpstr>Slide 7</vt:lpstr>
      <vt:lpstr>Slide 8</vt:lpstr>
      <vt:lpstr>Отличительные особенности растений  Черноморского побережья Кавказа</vt:lpstr>
      <vt:lpstr>Slide 10</vt:lpstr>
      <vt:lpstr>Дикорастущие растения</vt:lpstr>
      <vt:lpstr>Растения,  привезённые  из  тёплых стран</vt:lpstr>
      <vt:lpstr>Фруктовые деревья</vt:lpstr>
      <vt:lpstr>Животный мир  Черноморского побережья Кавказа</vt:lpstr>
      <vt:lpstr>Slide 15</vt:lpstr>
      <vt:lpstr>Slide 16</vt:lpstr>
      <vt:lpstr>Животный мир  Черноморского побережья Кавказа</vt:lpstr>
      <vt:lpstr>Slide 18</vt:lpstr>
      <vt:lpstr>Животный мир  Черноморского побережья Кавказа</vt:lpstr>
      <vt:lpstr>Slide 20</vt:lpstr>
      <vt:lpstr>Slide 21</vt:lpstr>
      <vt:lpstr>Чем является для человека  Чёрное море?</vt:lpstr>
      <vt:lpstr>Экологические проблемы</vt:lpstr>
      <vt:lpstr>ПОДВЕДЁМ ИТОГИ</vt:lpstr>
      <vt:lpstr>ИСТОЧНИКИ:</vt:lpstr>
      <vt:lpstr>Slide 26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 Чёрного моря</dc:title>
  <dc:creator>Oksana</dc:creator>
  <cp:lastModifiedBy>Windows User</cp:lastModifiedBy>
  <cp:revision>82</cp:revision>
  <dcterms:created xsi:type="dcterms:W3CDTF">2012-08-08T08:03:27Z</dcterms:created>
  <dcterms:modified xsi:type="dcterms:W3CDTF">2017-01-27T17:50:40Z</dcterms:modified>
</cp:coreProperties>
</file>